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9" r:id="rId4"/>
    <p:sldId id="269" r:id="rId5"/>
    <p:sldId id="270" r:id="rId6"/>
    <p:sldId id="263" r:id="rId7"/>
    <p:sldId id="265" r:id="rId8"/>
    <p:sldId id="266" r:id="rId9"/>
    <p:sldId id="272" r:id="rId10"/>
    <p:sldId id="268" r:id="rId11"/>
    <p:sldId id="274" r:id="rId12"/>
    <p:sldId id="275" r:id="rId13"/>
    <p:sldId id="276" r:id="rId14"/>
    <p:sldId id="277" r:id="rId15"/>
    <p:sldId id="280" r:id="rId16"/>
    <p:sldId id="278" r:id="rId17"/>
    <p:sldId id="281" r:id="rId18"/>
    <p:sldId id="264" r:id="rId19"/>
    <p:sldId id="261" r:id="rId20"/>
    <p:sldId id="271"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90" d="100"/>
          <a:sy n="90" d="100"/>
        </p:scale>
        <p:origin x="-39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5E8F2A5D-71C7-4100-8D02-DDFE403C80A2}" type="datetimeFigureOut">
              <a:rPr lang="es-CO" smtClean="0"/>
              <a:t>6/10/2019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289258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E8F2A5D-71C7-4100-8D02-DDFE403C80A2}" type="datetimeFigureOut">
              <a:rPr lang="es-CO" smtClean="0"/>
              <a:t>6/10/2019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104325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E8F2A5D-71C7-4100-8D02-DDFE403C80A2}" type="datetimeFigureOut">
              <a:rPr lang="es-CO" smtClean="0"/>
              <a:t>6/10/2019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1134314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50982" y="2396836"/>
            <a:ext cx="11490037" cy="2096802"/>
          </a:xfrm>
        </p:spPr>
        <p:txBody>
          <a:bodyPr anchor="b">
            <a:normAutofit/>
          </a:bodyPr>
          <a:lstStyle>
            <a:lvl1pPr algn="ctr">
              <a:defRPr sz="4800" b="1">
                <a:solidFill>
                  <a:srgbClr val="2C5697"/>
                </a:solidFill>
                <a:latin typeface="Verdana" panose="020B0604030504040204" pitchFamily="34" charset="0"/>
                <a:ea typeface="Verdana" panose="020B0604030504040204" pitchFamily="34" charset="0"/>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4585713"/>
            <a:ext cx="9144000" cy="1655762"/>
          </a:xfrm>
        </p:spPr>
        <p:txBody>
          <a:bodyPr/>
          <a:lstStyle>
            <a:lvl1pPr marL="0" indent="0" algn="ctr">
              <a:buNone/>
              <a:defRPr sz="2400">
                <a:solidFill>
                  <a:srgbClr val="2C5697"/>
                </a:solidFill>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B87AB07-3DF3-4BE1-B78D-85346C8AFDE2}" type="datetimeFigureOut">
              <a:rPr lang="es-CO" smtClean="0"/>
              <a:t>6/10/2019</a:t>
            </a:fld>
            <a:endParaRPr lang="es-CO"/>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240" y="0"/>
            <a:ext cx="2763520" cy="2578608"/>
          </a:xfrm>
          <a:prstGeom prst="rect">
            <a:avLst/>
          </a:prstGeom>
        </p:spPr>
      </p:pic>
      <p:sp>
        <p:nvSpPr>
          <p:cNvPr id="6" name="Slide Number Placeholder 5"/>
          <p:cNvSpPr>
            <a:spLocks noGrp="1"/>
          </p:cNvSpPr>
          <p:nvPr>
            <p:ph type="sldNum" sz="quarter" idx="12"/>
          </p:nvPr>
        </p:nvSpPr>
        <p:spPr/>
        <p:txBody>
          <a:bodyPr/>
          <a:lstStyle/>
          <a:p>
            <a:fld id="{2004E789-67A4-4C83-A187-BBB72257DB96}" type="slidenum">
              <a:rPr lang="es-CO" smtClean="0"/>
              <a:t>‹#›</a:t>
            </a:fld>
            <a:endParaRPr lang="es-CO"/>
          </a:p>
        </p:txBody>
      </p:sp>
      <p:sp>
        <p:nvSpPr>
          <p:cNvPr id="5" name="Marcador de pie de página 4"/>
          <p:cNvSpPr>
            <a:spLocks noGrp="1"/>
          </p:cNvSpPr>
          <p:nvPr>
            <p:ph type="ftr" sz="quarter" idx="13"/>
          </p:nvPr>
        </p:nvSpPr>
        <p:spPr/>
        <p:txBody>
          <a:bodyPr/>
          <a:lstStyle/>
          <a:p>
            <a:endParaRPr lang="es-CO"/>
          </a:p>
        </p:txBody>
      </p:sp>
      <p:sp>
        <p:nvSpPr>
          <p:cNvPr id="10" name="Marcador de texto 9"/>
          <p:cNvSpPr>
            <a:spLocks noGrp="1"/>
          </p:cNvSpPr>
          <p:nvPr>
            <p:ph type="body" sz="quarter" idx="14" hasCustomPrompt="1"/>
          </p:nvPr>
        </p:nvSpPr>
        <p:spPr>
          <a:xfrm>
            <a:off x="4453467" y="6197600"/>
            <a:ext cx="3285067" cy="660400"/>
          </a:xfrm>
          <a:solidFill>
            <a:schemeClr val="bg1"/>
          </a:solidFill>
        </p:spPr>
        <p:txBody>
          <a:bodyPr>
            <a:noAutofit/>
          </a:bodyPr>
          <a:lstStyle>
            <a:lvl1pPr marL="0" indent="0" algn="ctr">
              <a:buNone/>
              <a:defRPr sz="2000" b="1" baseline="0"/>
            </a:lvl1pPr>
            <a:lvl2pPr marL="457200" indent="0">
              <a:buNone/>
              <a:defRPr/>
            </a:lvl2pPr>
            <a:lvl3pPr marL="914400" indent="0">
              <a:buNone/>
              <a:defRPr/>
            </a:lvl3pPr>
            <a:lvl4pPr marL="1371600" indent="0">
              <a:buNone/>
              <a:defRPr/>
            </a:lvl4pPr>
            <a:lvl5pPr marL="1828800" indent="0">
              <a:buNone/>
              <a:defRPr/>
            </a:lvl5pPr>
          </a:lstStyle>
          <a:p>
            <a:pPr lvl="0"/>
            <a:r>
              <a:rPr lang="es-ES" dirty="0" smtClean="0"/>
              <a:t>Nombre de la oficina</a:t>
            </a:r>
            <a:endParaRPr lang="es-419" dirty="0"/>
          </a:p>
        </p:txBody>
      </p:sp>
    </p:spTree>
    <p:extLst>
      <p:ext uri="{BB962C8B-B14F-4D97-AF65-F5344CB8AC3E}">
        <p14:creationId xmlns:p14="http://schemas.microsoft.com/office/powerpoint/2010/main" val="37539266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E8F2A5D-71C7-4100-8D02-DDFE403C80A2}" type="datetimeFigureOut">
              <a:rPr lang="es-CO" smtClean="0"/>
              <a:t>6/10/2019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390805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E8F2A5D-71C7-4100-8D02-DDFE403C80A2}" type="datetimeFigureOut">
              <a:rPr lang="es-CO" smtClean="0"/>
              <a:t>6/10/2019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47887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5E8F2A5D-71C7-4100-8D02-DDFE403C80A2}" type="datetimeFigureOut">
              <a:rPr lang="es-CO" smtClean="0"/>
              <a:t>6/10/2019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231059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5E8F2A5D-71C7-4100-8D02-DDFE403C80A2}" type="datetimeFigureOut">
              <a:rPr lang="es-CO" smtClean="0"/>
              <a:t>6/10/2019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346970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5E8F2A5D-71C7-4100-8D02-DDFE403C80A2}" type="datetimeFigureOut">
              <a:rPr lang="es-CO" smtClean="0"/>
              <a:t>6/10/2019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88897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E8F2A5D-71C7-4100-8D02-DDFE403C80A2}" type="datetimeFigureOut">
              <a:rPr lang="es-CO" smtClean="0"/>
              <a:t>6/10/2019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37308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E8F2A5D-71C7-4100-8D02-DDFE403C80A2}" type="datetimeFigureOut">
              <a:rPr lang="es-CO" smtClean="0"/>
              <a:t>6/10/2019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126518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E8F2A5D-71C7-4100-8D02-DDFE403C80A2}" type="datetimeFigureOut">
              <a:rPr lang="es-CO" smtClean="0"/>
              <a:t>6/10/2019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A369152-0F00-4009-99A6-4EE2EF18B494}" type="slidenum">
              <a:rPr lang="es-CO" smtClean="0"/>
              <a:t>‹#›</a:t>
            </a:fld>
            <a:endParaRPr lang="es-CO"/>
          </a:p>
        </p:txBody>
      </p:sp>
    </p:spTree>
    <p:extLst>
      <p:ext uri="{BB962C8B-B14F-4D97-AF65-F5344CB8AC3E}">
        <p14:creationId xmlns:p14="http://schemas.microsoft.com/office/powerpoint/2010/main" val="311341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F2A5D-71C7-4100-8D02-DDFE403C80A2}" type="datetimeFigureOut">
              <a:rPr lang="es-CO" smtClean="0"/>
              <a:t>6/10/2019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69152-0F00-4009-99A6-4EE2EF18B494}" type="slidenum">
              <a:rPr lang="es-CO" smtClean="0"/>
              <a:t>‹#›</a:t>
            </a:fld>
            <a:endParaRPr lang="es-CO"/>
          </a:p>
        </p:txBody>
      </p:sp>
    </p:spTree>
    <p:extLst>
      <p:ext uri="{BB962C8B-B14F-4D97-AF65-F5344CB8AC3E}">
        <p14:creationId xmlns:p14="http://schemas.microsoft.com/office/powerpoint/2010/main" val="3810378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eac.int/press-releases/146-gender,-community-development-civil-society/1217-eac-launches-gender-polic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ice.oas.org/Trade/chican_e/Amendments_06_2017/CAN_CHL_Agt_Amend_Apdx_2_Ch_N_bis_e.asp"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787236" y="2711669"/>
            <a:ext cx="8617528" cy="1300661"/>
          </a:xfrm>
          <a:solidFill>
            <a:schemeClr val="bg1">
              <a:alpha val="70000"/>
            </a:schemeClr>
          </a:solidFill>
        </p:spPr>
        <p:txBody>
          <a:bodyPr>
            <a:normAutofit fontScale="90000"/>
          </a:bodyPr>
          <a:lstStyle/>
          <a:p>
            <a:pPr>
              <a:lnSpc>
                <a:spcPct val="100000"/>
              </a:lnSpc>
            </a:pPr>
            <a:r>
              <a:rPr lang="en-US" sz="2800" dirty="0">
                <a:solidFill>
                  <a:srgbClr val="FF0000"/>
                </a:solidFill>
              </a:rPr>
              <a:t>How Can Colombia Advance to a Gender-Aware Trade Policy? </a:t>
            </a:r>
            <a:br>
              <a:rPr lang="en-US" sz="2800" dirty="0">
                <a:solidFill>
                  <a:srgbClr val="FF0000"/>
                </a:solidFill>
              </a:rPr>
            </a:br>
            <a:r>
              <a:rPr lang="en-US" sz="2800" dirty="0">
                <a:solidFill>
                  <a:schemeClr val="accent1">
                    <a:lumMod val="50000"/>
                  </a:schemeClr>
                </a:solidFill>
              </a:rPr>
              <a:t>Lessons from the WTO</a:t>
            </a:r>
            <a:endParaRPr lang="es-419" sz="2800" dirty="0"/>
          </a:p>
        </p:txBody>
      </p:sp>
      <p:sp>
        <p:nvSpPr>
          <p:cNvPr id="6" name="Subtítulo 5"/>
          <p:cNvSpPr>
            <a:spLocks noGrp="1"/>
          </p:cNvSpPr>
          <p:nvPr>
            <p:ph type="subTitle" idx="1"/>
          </p:nvPr>
        </p:nvSpPr>
        <p:spPr>
          <a:xfrm>
            <a:off x="1923393" y="4685803"/>
            <a:ext cx="7914289" cy="1311587"/>
          </a:xfrm>
          <a:solidFill>
            <a:schemeClr val="bg1">
              <a:alpha val="70000"/>
            </a:schemeClr>
          </a:solidFill>
        </p:spPr>
        <p:txBody>
          <a:bodyPr>
            <a:normAutofit fontScale="85000" lnSpcReduction="10000"/>
          </a:bodyPr>
          <a:lstStyle/>
          <a:p>
            <a:pPr>
              <a:lnSpc>
                <a:spcPct val="120000"/>
              </a:lnSpc>
            </a:pPr>
            <a:r>
              <a:rPr lang="en-US" dirty="0"/>
              <a:t>Workshop Productivity, International Economy and Gender</a:t>
            </a:r>
          </a:p>
          <a:p>
            <a:pPr>
              <a:lnSpc>
                <a:spcPct val="120000"/>
              </a:lnSpc>
            </a:pPr>
            <a:endParaRPr lang="es-ES" sz="1200" dirty="0"/>
          </a:p>
          <a:p>
            <a:pPr>
              <a:lnSpc>
                <a:spcPct val="120000"/>
              </a:lnSpc>
            </a:pPr>
            <a:r>
              <a:rPr lang="es-ES" dirty="0" smtClean="0"/>
              <a:t>Jaime </a:t>
            </a:r>
            <a:r>
              <a:rPr lang="es-ES" dirty="0"/>
              <a:t>Rafael Ahcar Olmos, PhD</a:t>
            </a:r>
          </a:p>
          <a:p>
            <a:endParaRPr lang="es-419" dirty="0"/>
          </a:p>
        </p:txBody>
      </p:sp>
      <p:sp>
        <p:nvSpPr>
          <p:cNvPr id="7" name="Marcador de texto 6"/>
          <p:cNvSpPr>
            <a:spLocks noGrp="1"/>
          </p:cNvSpPr>
          <p:nvPr>
            <p:ph type="body" sz="quarter" idx="14"/>
          </p:nvPr>
        </p:nvSpPr>
        <p:spPr/>
        <p:txBody>
          <a:bodyPr/>
          <a:lstStyle/>
          <a:p>
            <a:pPr>
              <a:lnSpc>
                <a:spcPct val="100000"/>
              </a:lnSpc>
            </a:pPr>
            <a:r>
              <a:rPr lang="en-US" sz="1400" dirty="0" smtClean="0"/>
              <a:t>Economics Department</a:t>
            </a:r>
          </a:p>
          <a:p>
            <a:pPr>
              <a:lnSpc>
                <a:spcPct val="100000"/>
              </a:lnSpc>
            </a:pPr>
            <a:r>
              <a:rPr lang="es-ES" sz="1400" dirty="0"/>
              <a:t>7th </a:t>
            </a:r>
            <a:r>
              <a:rPr lang="es-ES" sz="1400" dirty="0" smtClean="0"/>
              <a:t>of </a:t>
            </a:r>
            <a:r>
              <a:rPr lang="es-ES" sz="1400" dirty="0"/>
              <a:t>October 2019</a:t>
            </a:r>
          </a:p>
          <a:p>
            <a:endParaRPr lang="en-US" dirty="0"/>
          </a:p>
        </p:txBody>
      </p:sp>
    </p:spTree>
    <p:extLst>
      <p:ext uri="{BB962C8B-B14F-4D97-AF65-F5344CB8AC3E}">
        <p14:creationId xmlns:p14="http://schemas.microsoft.com/office/powerpoint/2010/main" val="4108060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5929" y="365126"/>
            <a:ext cx="7062954" cy="906626"/>
          </a:xfrm>
        </p:spPr>
        <p:txBody>
          <a:bodyPr>
            <a:normAutofit/>
          </a:bodyPr>
          <a:lstStyle/>
          <a:p>
            <a:r>
              <a:rPr lang="es-CO" sz="2800" b="1" dirty="0" smtClean="0"/>
              <a:t>Jaime </a:t>
            </a:r>
            <a:r>
              <a:rPr lang="es-CO" sz="2800" b="1" dirty="0"/>
              <a:t>de </a:t>
            </a:r>
            <a:r>
              <a:rPr lang="es-CO" sz="2800" b="1" dirty="0" smtClean="0"/>
              <a:t>Melo</a:t>
            </a:r>
            <a:r>
              <a:rPr lang="es-CO" sz="2800" dirty="0" smtClean="0"/>
              <a:t>. </a:t>
            </a:r>
            <a:r>
              <a:rPr lang="en-US" sz="2800" dirty="0" smtClean="0"/>
              <a:t> Remarks on Gender in </a:t>
            </a:r>
            <a:r>
              <a:rPr lang="en-US" sz="2800" dirty="0"/>
              <a:t>the Trade Facilitation </a:t>
            </a:r>
            <a:r>
              <a:rPr lang="en-US" sz="2800" dirty="0" smtClean="0"/>
              <a:t>Agreement. </a:t>
            </a:r>
            <a:endParaRPr lang="es-CO" sz="2800" dirty="0"/>
          </a:p>
        </p:txBody>
      </p:sp>
      <p:sp>
        <p:nvSpPr>
          <p:cNvPr id="3" name="Marcador de contenido 2"/>
          <p:cNvSpPr>
            <a:spLocks noGrp="1"/>
          </p:cNvSpPr>
          <p:nvPr>
            <p:ph idx="1"/>
          </p:nvPr>
        </p:nvSpPr>
        <p:spPr/>
        <p:txBody>
          <a:bodyPr>
            <a:normAutofit fontScale="92500"/>
          </a:bodyPr>
          <a:lstStyle/>
          <a:p>
            <a:r>
              <a:rPr lang="en-US" dirty="0" smtClean="0"/>
              <a:t>Gender neutral RTAs cause gender outcomes because of its effects related to changes in taxation. </a:t>
            </a:r>
            <a:r>
              <a:rPr lang="en-US" dirty="0" smtClean="0"/>
              <a:t>Differences in </a:t>
            </a:r>
            <a:r>
              <a:rPr lang="en-US" dirty="0" smtClean="0"/>
              <a:t>consumption </a:t>
            </a:r>
            <a:r>
              <a:rPr lang="en-US" dirty="0" smtClean="0"/>
              <a:t>and employment.</a:t>
            </a:r>
            <a:endParaRPr lang="en-US" dirty="0" smtClean="0"/>
          </a:p>
          <a:p>
            <a:endParaRPr lang="es-CO" dirty="0"/>
          </a:p>
          <a:p>
            <a:r>
              <a:rPr lang="en-US" dirty="0"/>
              <a:t> RTAs to address market failures as gender inequality</a:t>
            </a:r>
            <a:r>
              <a:rPr lang="en-US" dirty="0" smtClean="0"/>
              <a:t>. Thus, </a:t>
            </a:r>
            <a:r>
              <a:rPr lang="en-US" dirty="0" smtClean="0"/>
              <a:t>RTAs </a:t>
            </a:r>
            <a:r>
              <a:rPr lang="en-US" dirty="0" smtClean="0"/>
              <a:t>can conduit </a:t>
            </a:r>
            <a:r>
              <a:rPr lang="en-US" dirty="0"/>
              <a:t>the </a:t>
            </a:r>
            <a:r>
              <a:rPr lang="en-US" dirty="0" smtClean="0"/>
              <a:t>intention of </a:t>
            </a:r>
            <a:r>
              <a:rPr lang="en-US" dirty="0"/>
              <a:t>one </a:t>
            </a:r>
            <a:r>
              <a:rPr lang="en-US" dirty="0" smtClean="0"/>
              <a:t>partner to impose its “superior” standards/regulations</a:t>
            </a:r>
            <a:r>
              <a:rPr lang="en-US" dirty="0" smtClean="0"/>
              <a:t>.</a:t>
            </a:r>
          </a:p>
          <a:p>
            <a:pPr marL="0" indent="0">
              <a:buNone/>
            </a:pPr>
            <a:endParaRPr lang="es-CO" dirty="0"/>
          </a:p>
          <a:p>
            <a:r>
              <a:rPr lang="en-US" dirty="0"/>
              <a:t>The Trade Facilitation Agreement (TFA</a:t>
            </a:r>
            <a:r>
              <a:rPr lang="en-US" dirty="0" smtClean="0"/>
              <a:t>) 2017, has </a:t>
            </a:r>
            <a:r>
              <a:rPr lang="en-US" dirty="0"/>
              <a:t>the </a:t>
            </a:r>
            <a:r>
              <a:rPr lang="en-US" dirty="0" smtClean="0"/>
              <a:t>commitment </a:t>
            </a:r>
            <a:r>
              <a:rPr lang="en-US" dirty="0"/>
              <a:t>to </a:t>
            </a:r>
            <a:r>
              <a:rPr lang="en-US" dirty="0" smtClean="0"/>
              <a:t>address gender issues</a:t>
            </a:r>
            <a:r>
              <a:rPr lang="en-US" dirty="0"/>
              <a:t>, </a:t>
            </a:r>
            <a:r>
              <a:rPr lang="en-US" dirty="0" smtClean="0"/>
              <a:t>especially through the </a:t>
            </a:r>
            <a:r>
              <a:rPr lang="en-US" dirty="0"/>
              <a:t>Trade </a:t>
            </a:r>
            <a:r>
              <a:rPr lang="en-US" dirty="0" smtClean="0"/>
              <a:t>Facilitation Support Program that provides funds for developing countries</a:t>
            </a:r>
            <a:r>
              <a:rPr lang="en-US" dirty="0"/>
              <a:t>. </a:t>
            </a:r>
          </a:p>
          <a:p>
            <a:endParaRPr lang="en-US" dirty="0"/>
          </a:p>
          <a:p>
            <a:endParaRPr lang="es-CO" dirty="0"/>
          </a:p>
        </p:txBody>
      </p:sp>
      <p:pic>
        <p:nvPicPr>
          <p:cNvPr id="4" name="Imagen 3"/>
          <p:cNvPicPr>
            <a:picLocks noChangeAspect="1"/>
          </p:cNvPicPr>
          <p:nvPr/>
        </p:nvPicPr>
        <p:blipFill>
          <a:blip r:embed="rId2"/>
          <a:stretch>
            <a:fillRect/>
          </a:stretch>
        </p:blipFill>
        <p:spPr>
          <a:xfrm>
            <a:off x="10047085" y="0"/>
            <a:ext cx="2144914" cy="1608083"/>
          </a:xfrm>
          <a:prstGeom prst="rect">
            <a:avLst/>
          </a:prstGeom>
        </p:spPr>
      </p:pic>
    </p:spTree>
    <p:extLst>
      <p:ext uri="{BB962C8B-B14F-4D97-AF65-F5344CB8AC3E}">
        <p14:creationId xmlns:p14="http://schemas.microsoft.com/office/powerpoint/2010/main" val="2211342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5929" y="365126"/>
            <a:ext cx="7430816" cy="906626"/>
          </a:xfrm>
        </p:spPr>
        <p:txBody>
          <a:bodyPr>
            <a:normAutofit fontScale="90000"/>
          </a:bodyPr>
          <a:lstStyle/>
          <a:p>
            <a:r>
              <a:rPr lang="en-US" sz="2800" b="1" dirty="0" smtClean="0"/>
              <a:t>Carolyn Rodrigues Birkett. </a:t>
            </a:r>
            <a:r>
              <a:rPr lang="en-US" sz="2800" i="1" dirty="0" smtClean="0"/>
              <a:t>Reflections on new ideas on Gender in Trade agreements: FAO’s perspective.</a:t>
            </a:r>
            <a:r>
              <a:rPr lang="es-CO" sz="2800" dirty="0" smtClean="0"/>
              <a:t/>
            </a:r>
            <a:br>
              <a:rPr lang="es-CO" sz="2800" dirty="0" smtClean="0"/>
            </a:br>
            <a:endParaRPr lang="es-CO" sz="2800" dirty="0"/>
          </a:p>
        </p:txBody>
      </p:sp>
      <p:sp>
        <p:nvSpPr>
          <p:cNvPr id="3" name="Marcador de contenido 2"/>
          <p:cNvSpPr>
            <a:spLocks noGrp="1"/>
          </p:cNvSpPr>
          <p:nvPr>
            <p:ph idx="1"/>
          </p:nvPr>
        </p:nvSpPr>
        <p:spPr>
          <a:xfrm>
            <a:off x="733096" y="1723698"/>
            <a:ext cx="10515600" cy="4861034"/>
          </a:xfrm>
        </p:spPr>
        <p:txBody>
          <a:bodyPr>
            <a:normAutofit fontScale="92500" lnSpcReduction="10000"/>
          </a:bodyPr>
          <a:lstStyle/>
          <a:p>
            <a:r>
              <a:rPr lang="en-US" dirty="0" smtClean="0"/>
              <a:t>Gender provision found in 13% of the 556 RTAs analyzed.</a:t>
            </a:r>
          </a:p>
          <a:p>
            <a:r>
              <a:rPr lang="en-US" dirty="0" smtClean="0"/>
              <a:t>These provisions </a:t>
            </a:r>
            <a:r>
              <a:rPr lang="en-US" dirty="0"/>
              <a:t>are </a:t>
            </a:r>
            <a:r>
              <a:rPr lang="es-CO" dirty="0" err="1"/>
              <a:t>largely</a:t>
            </a:r>
            <a:r>
              <a:rPr lang="es-CO" dirty="0"/>
              <a:t> </a:t>
            </a:r>
            <a:r>
              <a:rPr lang="es-CO" dirty="0" err="1" smtClean="0"/>
              <a:t>aspirational</a:t>
            </a:r>
            <a:r>
              <a:rPr lang="es-CO" dirty="0" smtClean="0"/>
              <a:t> and m</a:t>
            </a:r>
            <a:r>
              <a:rPr lang="en-US" dirty="0" err="1" smtClean="0"/>
              <a:t>ostly</a:t>
            </a:r>
            <a:r>
              <a:rPr lang="en-US" dirty="0" smtClean="0"/>
              <a:t> </a:t>
            </a:r>
            <a:r>
              <a:rPr lang="en-US" dirty="0"/>
              <a:t>identified as a </a:t>
            </a:r>
            <a:r>
              <a:rPr lang="en-US" b="1" dirty="0"/>
              <a:t>cooperation </a:t>
            </a:r>
            <a:r>
              <a:rPr lang="en-US" b="1" dirty="0" smtClean="0"/>
              <a:t>area. </a:t>
            </a:r>
            <a:r>
              <a:rPr lang="es-CO" b="1" dirty="0" err="1" smtClean="0"/>
              <a:t>Weak</a:t>
            </a:r>
            <a:r>
              <a:rPr lang="es-CO" b="1" dirty="0" smtClean="0"/>
              <a:t> </a:t>
            </a:r>
            <a:r>
              <a:rPr lang="es-CO" b="1" dirty="0" err="1"/>
              <a:t>enforceability</a:t>
            </a:r>
            <a:r>
              <a:rPr lang="es-CO" b="1" dirty="0"/>
              <a:t> </a:t>
            </a:r>
            <a:r>
              <a:rPr lang="es-CO" b="1" dirty="0" smtClean="0"/>
              <a:t>.</a:t>
            </a:r>
            <a:endParaRPr lang="es-CO" dirty="0"/>
          </a:p>
          <a:p>
            <a:r>
              <a:rPr lang="en-US" dirty="0" smtClean="0"/>
              <a:t>“RTA with </a:t>
            </a:r>
            <a:r>
              <a:rPr lang="en-US" dirty="0"/>
              <a:t>proactive and mitigating measures </a:t>
            </a:r>
            <a:r>
              <a:rPr lang="en-US" dirty="0" smtClean="0"/>
              <a:t>needed” to deal with women’s poor socioeconomic conditions in rural areas.</a:t>
            </a:r>
            <a:endParaRPr lang="en-US" dirty="0"/>
          </a:p>
          <a:p>
            <a:r>
              <a:rPr lang="en-US" dirty="0" smtClean="0"/>
              <a:t>“Incorporating </a:t>
            </a:r>
            <a:r>
              <a:rPr lang="en-US" dirty="0"/>
              <a:t>strong and enforceable gender-related provisions in new or renegotiated trade </a:t>
            </a:r>
            <a:r>
              <a:rPr lang="en-US" dirty="0" smtClean="0"/>
              <a:t>agreements”.</a:t>
            </a:r>
          </a:p>
          <a:p>
            <a:r>
              <a:rPr lang="en-US" dirty="0" smtClean="0"/>
              <a:t>Five priority areas: 1) Increasing women's employment opportunities, 2) Fostering women's empowerment, 3) Reducing gender pay gap, 4) Improving occupational health and safety, 5) Addressing sexual harassment and gender-based violence.</a:t>
            </a:r>
          </a:p>
          <a:p>
            <a:r>
              <a:rPr lang="en-US" dirty="0" smtClean="0"/>
              <a:t>FAO - Principles for Responsible Investment in Agriculture and Food Systems. Ensure that women are receiving the benefits.</a:t>
            </a:r>
            <a:endParaRPr lang="en-US" dirty="0"/>
          </a:p>
          <a:p>
            <a:endParaRPr lang="es-CO" dirty="0"/>
          </a:p>
          <a:p>
            <a:endParaRPr lang="es-CO" dirty="0"/>
          </a:p>
          <a:p>
            <a:endParaRPr lang="es-CO" dirty="0"/>
          </a:p>
          <a:p>
            <a:endParaRPr lang="es-CO" dirty="0"/>
          </a:p>
        </p:txBody>
      </p:sp>
      <p:pic>
        <p:nvPicPr>
          <p:cNvPr id="5" name="Imagen 4"/>
          <p:cNvPicPr>
            <a:picLocks noChangeAspect="1"/>
          </p:cNvPicPr>
          <p:nvPr/>
        </p:nvPicPr>
        <p:blipFill>
          <a:blip r:embed="rId2"/>
          <a:stretch>
            <a:fillRect/>
          </a:stretch>
        </p:blipFill>
        <p:spPr>
          <a:xfrm>
            <a:off x="8376745" y="290677"/>
            <a:ext cx="3495675" cy="981075"/>
          </a:xfrm>
          <a:prstGeom prst="rect">
            <a:avLst/>
          </a:prstGeom>
        </p:spPr>
      </p:pic>
    </p:spTree>
    <p:extLst>
      <p:ext uri="{BB962C8B-B14F-4D97-AF65-F5344CB8AC3E}">
        <p14:creationId xmlns:p14="http://schemas.microsoft.com/office/powerpoint/2010/main" val="1780553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5446986" cy="854075"/>
          </a:xfrm>
        </p:spPr>
        <p:txBody>
          <a:bodyPr>
            <a:noAutofit/>
          </a:bodyPr>
          <a:lstStyle/>
          <a:p>
            <a:r>
              <a:rPr lang="en-US" sz="2800" dirty="0" smtClean="0"/>
              <a:t>David Luke. UN - African Trade Policy Centre (ATPC)</a:t>
            </a:r>
            <a:endParaRPr lang="es-CO" sz="2800" dirty="0"/>
          </a:p>
        </p:txBody>
      </p:sp>
      <p:sp>
        <p:nvSpPr>
          <p:cNvPr id="3" name="Marcador de contenido 2"/>
          <p:cNvSpPr>
            <a:spLocks noGrp="1"/>
          </p:cNvSpPr>
          <p:nvPr>
            <p:ph idx="1"/>
          </p:nvPr>
        </p:nvSpPr>
        <p:spPr/>
        <p:txBody>
          <a:bodyPr/>
          <a:lstStyle/>
          <a:p>
            <a:r>
              <a:rPr lang="en-US" dirty="0" smtClean="0"/>
              <a:t>The African Continental Free Trade Agreement (</a:t>
            </a:r>
            <a:r>
              <a:rPr lang="en-US" b="1" dirty="0" err="1" smtClean="0"/>
              <a:t>AfCFTA</a:t>
            </a:r>
            <a:r>
              <a:rPr lang="en-US" dirty="0" smtClean="0"/>
              <a:t>) do not include gender provisions or commitments. 44 Countries.</a:t>
            </a:r>
          </a:p>
          <a:p>
            <a:r>
              <a:rPr lang="en-US" dirty="0" smtClean="0"/>
              <a:t>Into force for 23 countries in May 30</a:t>
            </a:r>
            <a:r>
              <a:rPr lang="en-US" baseline="30000" dirty="0" smtClean="0"/>
              <a:t>th</a:t>
            </a:r>
            <a:r>
              <a:rPr lang="en-US" dirty="0" smtClean="0"/>
              <a:t>, 2019.</a:t>
            </a:r>
          </a:p>
          <a:p>
            <a:r>
              <a:rPr lang="en-US" dirty="0" smtClean="0"/>
              <a:t> Gender equality could be addressed:</a:t>
            </a:r>
          </a:p>
          <a:p>
            <a:endParaRPr lang="en-US" dirty="0" smtClean="0"/>
          </a:p>
          <a:p>
            <a:pPr lvl="1"/>
            <a:r>
              <a:rPr lang="en-US" dirty="0" smtClean="0"/>
              <a:t>Directly: in the Preamble, The General </a:t>
            </a:r>
            <a:r>
              <a:rPr lang="en-US" dirty="0" smtClean="0"/>
              <a:t>Objective, in </a:t>
            </a:r>
            <a:r>
              <a:rPr lang="en-US" dirty="0" smtClean="0"/>
              <a:t>the Technical </a:t>
            </a:r>
            <a:r>
              <a:rPr lang="en-US" dirty="0" smtClean="0"/>
              <a:t>Assistance section, or in the Capacity </a:t>
            </a:r>
            <a:r>
              <a:rPr lang="en-US" dirty="0" smtClean="0"/>
              <a:t>Building and Cooperation section.</a:t>
            </a:r>
          </a:p>
          <a:p>
            <a:pPr marL="457200" lvl="1" indent="0">
              <a:buNone/>
            </a:pPr>
            <a:endParaRPr lang="en-US" dirty="0" smtClean="0"/>
          </a:p>
          <a:p>
            <a:pPr lvl="1"/>
            <a:r>
              <a:rPr lang="en-US" dirty="0" smtClean="0"/>
              <a:t>Indirectly: Trade facilitation, Customs cooperation, Sensitive goods and exclusion list, Rule of origin and services.</a:t>
            </a:r>
            <a:endParaRPr lang="en-US" dirty="0"/>
          </a:p>
        </p:txBody>
      </p:sp>
      <p:pic>
        <p:nvPicPr>
          <p:cNvPr id="4" name="Imagen 3"/>
          <p:cNvPicPr>
            <a:picLocks noChangeAspect="1"/>
          </p:cNvPicPr>
          <p:nvPr/>
        </p:nvPicPr>
        <p:blipFill>
          <a:blip r:embed="rId2"/>
          <a:stretch>
            <a:fillRect/>
          </a:stretch>
        </p:blipFill>
        <p:spPr>
          <a:xfrm>
            <a:off x="8010525" y="0"/>
            <a:ext cx="4181475" cy="800100"/>
          </a:xfrm>
          <a:prstGeom prst="rect">
            <a:avLst/>
          </a:prstGeom>
        </p:spPr>
      </p:pic>
    </p:spTree>
    <p:extLst>
      <p:ext uri="{BB962C8B-B14F-4D97-AF65-F5344CB8AC3E}">
        <p14:creationId xmlns:p14="http://schemas.microsoft.com/office/powerpoint/2010/main" val="3034591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3909" y="0"/>
            <a:ext cx="6550573" cy="1325563"/>
          </a:xfrm>
        </p:spPr>
        <p:txBody>
          <a:bodyPr>
            <a:normAutofit/>
          </a:bodyPr>
          <a:lstStyle/>
          <a:p>
            <a:r>
              <a:rPr lang="en-US" sz="2400" dirty="0" smtClean="0"/>
              <a:t>Simonetta </a:t>
            </a:r>
            <a:r>
              <a:rPr lang="en-US" sz="2400" dirty="0" err="1" smtClean="0"/>
              <a:t>Zarrill</a:t>
            </a:r>
            <a:r>
              <a:rPr lang="en-US" sz="2400" dirty="0" smtClean="0"/>
              <a:t>. </a:t>
            </a:r>
            <a:br>
              <a:rPr lang="en-US" sz="2400" dirty="0" smtClean="0"/>
            </a:br>
            <a:r>
              <a:rPr lang="en-US" sz="2400" dirty="0" smtClean="0"/>
              <a:t>Gender Considerations in RECs: </a:t>
            </a:r>
            <a:br>
              <a:rPr lang="en-US" sz="2400" dirty="0" smtClean="0"/>
            </a:br>
            <a:r>
              <a:rPr lang="en-US" sz="2400" dirty="0" smtClean="0"/>
              <a:t>The Cases of EAC and MERCOSUR</a:t>
            </a:r>
            <a:endParaRPr lang="es-CO" sz="2400" dirty="0"/>
          </a:p>
        </p:txBody>
      </p:sp>
      <p:sp>
        <p:nvSpPr>
          <p:cNvPr id="3" name="Marcador de contenido 2"/>
          <p:cNvSpPr>
            <a:spLocks noGrp="1"/>
          </p:cNvSpPr>
          <p:nvPr>
            <p:ph idx="1"/>
          </p:nvPr>
        </p:nvSpPr>
        <p:spPr/>
        <p:txBody>
          <a:bodyPr/>
          <a:lstStyle/>
          <a:p>
            <a:r>
              <a:rPr lang="en-US" dirty="0" smtClean="0"/>
              <a:t>Mercosur (1991) Gender Equality policies are unrelated with this RTA</a:t>
            </a:r>
          </a:p>
          <a:p>
            <a:endParaRPr lang="en-US" dirty="0"/>
          </a:p>
          <a:p>
            <a:r>
              <a:rPr lang="en-US" dirty="0" smtClean="0"/>
              <a:t>EAC (2000) No detailed provision or chapter on gender. </a:t>
            </a:r>
          </a:p>
          <a:p>
            <a:pPr lvl="1"/>
            <a:r>
              <a:rPr lang="en-US" dirty="0" smtClean="0"/>
              <a:t>In 2017 a Gender Equality and Development Bill. </a:t>
            </a:r>
          </a:p>
          <a:p>
            <a:pPr lvl="1"/>
            <a:r>
              <a:rPr lang="en-US" dirty="0" smtClean="0"/>
              <a:t>In 2018: Gender Policy. </a:t>
            </a:r>
            <a:r>
              <a:rPr lang="es-CO" dirty="0" smtClean="0">
                <a:hlinkClick r:id="rId2"/>
              </a:rPr>
              <a:t>https://www.eac.int/press-releases/146-gender,-community-development-civil-society/1217-eac-launches-gender-policy</a:t>
            </a:r>
            <a:endParaRPr lang="en-US" dirty="0" smtClean="0"/>
          </a:p>
          <a:p>
            <a:pPr marL="457200" lvl="1" indent="0">
              <a:buNone/>
            </a:pPr>
            <a:endParaRPr lang="en-US" dirty="0" smtClean="0"/>
          </a:p>
          <a:p>
            <a:pPr marL="457200" lvl="1" indent="0">
              <a:buNone/>
            </a:pPr>
            <a:r>
              <a:rPr lang="en-US" dirty="0" smtClean="0"/>
              <a:t>Different levels of commitment, lack of gender data, difficulty to measure the effects on gender related outcomes of the inclusion of gender provisions in RTAs.</a:t>
            </a:r>
          </a:p>
          <a:p>
            <a:endParaRPr lang="es-CO" dirty="0"/>
          </a:p>
        </p:txBody>
      </p:sp>
      <p:pic>
        <p:nvPicPr>
          <p:cNvPr id="4" name="Imagen 3"/>
          <p:cNvPicPr>
            <a:picLocks noChangeAspect="1"/>
          </p:cNvPicPr>
          <p:nvPr/>
        </p:nvPicPr>
        <p:blipFill>
          <a:blip r:embed="rId3"/>
          <a:stretch>
            <a:fillRect/>
          </a:stretch>
        </p:blipFill>
        <p:spPr>
          <a:xfrm>
            <a:off x="7225697" y="0"/>
            <a:ext cx="5076825" cy="1171575"/>
          </a:xfrm>
          <a:prstGeom prst="rect">
            <a:avLst/>
          </a:prstGeom>
        </p:spPr>
      </p:pic>
    </p:spTree>
    <p:extLst>
      <p:ext uri="{BB962C8B-B14F-4D97-AF65-F5344CB8AC3E}">
        <p14:creationId xmlns:p14="http://schemas.microsoft.com/office/powerpoint/2010/main" val="2921165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027" y="30321"/>
            <a:ext cx="8562153" cy="654378"/>
          </a:xfrm>
        </p:spPr>
        <p:txBody>
          <a:bodyPr>
            <a:noAutofit/>
          </a:bodyPr>
          <a:lstStyle/>
          <a:p>
            <a:pPr lvl="0"/>
            <a:r>
              <a:rPr lang="es-CO" sz="2800" dirty="0"/>
              <a:t>José-Antonio </a:t>
            </a:r>
            <a:r>
              <a:rPr lang="es-CO" sz="2800" dirty="0" err="1" smtClean="0"/>
              <a:t>Monteiro</a:t>
            </a:r>
            <a:r>
              <a:rPr lang="es-CO" sz="2800" dirty="0" smtClean="0"/>
              <a:t>. </a:t>
            </a:r>
            <a:r>
              <a:rPr lang="en-US" sz="2800" i="1" dirty="0" smtClean="0"/>
              <a:t>Gender-related </a:t>
            </a:r>
            <a:r>
              <a:rPr lang="en-US" sz="2800" i="1" dirty="0"/>
              <a:t>Provisions </a:t>
            </a:r>
            <a:r>
              <a:rPr lang="en-US" sz="2800" i="1" dirty="0" smtClean="0"/>
              <a:t>in RTAs.</a:t>
            </a:r>
            <a:endParaRPr lang="es-CO" sz="2800" dirty="0"/>
          </a:p>
        </p:txBody>
      </p:sp>
      <p:pic>
        <p:nvPicPr>
          <p:cNvPr id="5" name="Marcador de contenido 4"/>
          <p:cNvPicPr>
            <a:picLocks noGrp="1" noChangeAspect="1"/>
          </p:cNvPicPr>
          <p:nvPr>
            <p:ph idx="1"/>
          </p:nvPr>
        </p:nvPicPr>
        <p:blipFill>
          <a:blip r:embed="rId2"/>
          <a:stretch>
            <a:fillRect/>
          </a:stretch>
        </p:blipFill>
        <p:spPr>
          <a:xfrm>
            <a:off x="709757" y="780393"/>
            <a:ext cx="10751729" cy="5433848"/>
          </a:xfrm>
          <a:prstGeom prst="rect">
            <a:avLst/>
          </a:prstGeom>
        </p:spPr>
      </p:pic>
      <p:pic>
        <p:nvPicPr>
          <p:cNvPr id="4" name="Imagen 3"/>
          <p:cNvPicPr>
            <a:picLocks noChangeAspect="1"/>
          </p:cNvPicPr>
          <p:nvPr/>
        </p:nvPicPr>
        <p:blipFill>
          <a:blip r:embed="rId3"/>
          <a:stretch>
            <a:fillRect/>
          </a:stretch>
        </p:blipFill>
        <p:spPr>
          <a:xfrm>
            <a:off x="9984828" y="30321"/>
            <a:ext cx="2207172" cy="706295"/>
          </a:xfrm>
          <a:prstGeom prst="rect">
            <a:avLst/>
          </a:prstGeom>
        </p:spPr>
      </p:pic>
      <p:sp>
        <p:nvSpPr>
          <p:cNvPr id="6" name="CuadroTexto 5"/>
          <p:cNvSpPr txBox="1"/>
          <p:nvPr/>
        </p:nvSpPr>
        <p:spPr>
          <a:xfrm>
            <a:off x="84820" y="6485883"/>
            <a:ext cx="4351283" cy="338554"/>
          </a:xfrm>
          <a:prstGeom prst="rect">
            <a:avLst/>
          </a:prstGeom>
          <a:noFill/>
        </p:spPr>
        <p:txBody>
          <a:bodyPr wrap="square" rtlCol="0">
            <a:spAutoFit/>
          </a:bodyPr>
          <a:lstStyle/>
          <a:p>
            <a:r>
              <a:rPr lang="es-CO" sz="1600" dirty="0" err="1" smtClean="0"/>
              <a:t>Source</a:t>
            </a:r>
            <a:r>
              <a:rPr lang="es-CO" sz="1600" dirty="0" smtClean="0"/>
              <a:t>: José-Antonio </a:t>
            </a:r>
            <a:r>
              <a:rPr lang="es-CO" sz="1600" dirty="0" err="1" smtClean="0"/>
              <a:t>Monteiro</a:t>
            </a:r>
            <a:r>
              <a:rPr lang="es-CO" sz="1600" dirty="0" smtClean="0"/>
              <a:t> (2019)</a:t>
            </a:r>
            <a:endParaRPr lang="es-CO" sz="1600" dirty="0"/>
          </a:p>
        </p:txBody>
      </p:sp>
      <p:sp>
        <p:nvSpPr>
          <p:cNvPr id="7" name="Rectángulo 6"/>
          <p:cNvSpPr/>
          <p:nvPr/>
        </p:nvSpPr>
        <p:spPr>
          <a:xfrm>
            <a:off x="3815808" y="6035759"/>
            <a:ext cx="8376192" cy="807913"/>
          </a:xfrm>
          <a:prstGeom prst="rect">
            <a:avLst/>
          </a:prstGeom>
        </p:spPr>
        <p:txBody>
          <a:bodyPr wrap="square">
            <a:spAutoFit/>
          </a:bodyPr>
          <a:lstStyle/>
          <a:p>
            <a:endParaRPr lang="es-CO" sz="1050" b="0" i="0" u="none" strike="noStrike" baseline="0" dirty="0" smtClean="0">
              <a:latin typeface="Calibri" panose="020F0502020204030204" pitchFamily="34" charset="0"/>
            </a:endParaRPr>
          </a:p>
          <a:p>
            <a:r>
              <a:rPr lang="en-US" b="1" dirty="0" smtClean="0">
                <a:latin typeface="Calibri" panose="020F0502020204030204" pitchFamily="34" charset="0"/>
              </a:rPr>
              <a:t>“Cooperation </a:t>
            </a:r>
            <a:r>
              <a:rPr lang="en-US" b="1" dirty="0">
                <a:latin typeface="Calibri" panose="020F0502020204030204" pitchFamily="34" charset="0"/>
              </a:rPr>
              <a:t>provisions are the most common gender-related provisions …</a:t>
            </a:r>
            <a:endParaRPr lang="en-US" dirty="0">
              <a:latin typeface="Calibri" panose="020F0502020204030204" pitchFamily="34" charset="0"/>
            </a:endParaRPr>
          </a:p>
          <a:p>
            <a:r>
              <a:rPr lang="en-US" b="1" dirty="0" smtClean="0">
                <a:latin typeface="Calibri" panose="020F0502020204030204" pitchFamily="34" charset="0"/>
              </a:rPr>
              <a:t>… </a:t>
            </a:r>
            <a:r>
              <a:rPr lang="en-US" b="1" dirty="0">
                <a:latin typeface="Calibri" panose="020F0502020204030204" pitchFamily="34" charset="0"/>
              </a:rPr>
              <a:t>with gender-based </a:t>
            </a:r>
            <a:r>
              <a:rPr lang="en-US" b="1" dirty="0" err="1">
                <a:latin typeface="Calibri" panose="020F0502020204030204" pitchFamily="34" charset="0"/>
              </a:rPr>
              <a:t>labour</a:t>
            </a:r>
            <a:r>
              <a:rPr lang="en-US" b="1" dirty="0">
                <a:latin typeface="Calibri" panose="020F0502020204030204" pitchFamily="34" charset="0"/>
              </a:rPr>
              <a:t> discrimination being the most common cooperation </a:t>
            </a:r>
            <a:r>
              <a:rPr lang="en-US" b="1" dirty="0" smtClean="0">
                <a:latin typeface="Calibri" panose="020F0502020204030204" pitchFamily="34" charset="0"/>
              </a:rPr>
              <a:t>area”</a:t>
            </a:r>
            <a:endParaRPr lang="es-CO" dirty="0"/>
          </a:p>
        </p:txBody>
      </p:sp>
    </p:spTree>
    <p:extLst>
      <p:ext uri="{BB962C8B-B14F-4D97-AF65-F5344CB8AC3E}">
        <p14:creationId xmlns:p14="http://schemas.microsoft.com/office/powerpoint/2010/main" val="1679725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6445469" cy="1325563"/>
          </a:xfrm>
        </p:spPr>
        <p:txBody>
          <a:bodyPr>
            <a:normAutofit/>
          </a:bodyPr>
          <a:lstStyle/>
          <a:p>
            <a:r>
              <a:rPr lang="en-US" sz="2400" dirty="0">
                <a:latin typeface="Arial" panose="020B0604020202020204" pitchFamily="34" charset="0"/>
                <a:cs typeface="Arial" panose="020B0604020202020204" pitchFamily="34" charset="0"/>
              </a:rPr>
              <a:t>Andre Francois Giroux. </a:t>
            </a:r>
            <a:r>
              <a:rPr lang="en-US" sz="2400" dirty="0" smtClean="0">
                <a:latin typeface="Arial" panose="020B0604020202020204" pitchFamily="34" charset="0"/>
                <a:cs typeface="Arial" panose="020B0604020202020204" pitchFamily="34" charset="0"/>
              </a:rPr>
              <a:t>Integrating </a:t>
            </a:r>
            <a:r>
              <a:rPr lang="en-US" sz="2400" dirty="0">
                <a:latin typeface="Arial" panose="020B0604020202020204" pitchFamily="34" charset="0"/>
                <a:cs typeface="Arial" panose="020B0604020202020204" pitchFamily="34" charset="0"/>
              </a:rPr>
              <a:t>Women in International Trade: The Canadian Approach.</a:t>
            </a:r>
            <a:endParaRPr lang="es-CO" sz="24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10000"/>
          </a:bodyPr>
          <a:lstStyle/>
          <a:p>
            <a:r>
              <a:rPr lang="en-US" dirty="0" smtClean="0"/>
              <a:t>A whole-of-government approach to incorporating gender lens in all policymaking</a:t>
            </a:r>
            <a:endParaRPr lang="es-CO" dirty="0" smtClean="0"/>
          </a:p>
          <a:p>
            <a:r>
              <a:rPr lang="en-US" dirty="0" smtClean="0"/>
              <a:t>Gender is a key part of Canada’s Inclusive Approach to Trade.</a:t>
            </a:r>
          </a:p>
          <a:p>
            <a:r>
              <a:rPr lang="en-US" dirty="0" smtClean="0"/>
              <a:t>Extensive collection and analysis of gender disaggregated data</a:t>
            </a:r>
          </a:p>
          <a:p>
            <a:r>
              <a:rPr lang="en-US" dirty="0" smtClean="0"/>
              <a:t>Extensive consultations and a Gender Based Analysis Plus</a:t>
            </a:r>
          </a:p>
          <a:p>
            <a:endParaRPr lang="es-CO" dirty="0"/>
          </a:p>
          <a:p>
            <a:endParaRPr lang="es-CO" dirty="0"/>
          </a:p>
          <a:p>
            <a:r>
              <a:rPr lang="en-US" dirty="0" smtClean="0"/>
              <a:t>“Helps </a:t>
            </a:r>
            <a:r>
              <a:rPr lang="en-US" dirty="0"/>
              <a:t>identify new opportunities for mainstreaming new gender responsive and inclusivity provisions in FTAs through consistent and regular updating of GBA+ of FTA chapters before each round of </a:t>
            </a:r>
            <a:r>
              <a:rPr lang="en-US" dirty="0" smtClean="0"/>
              <a:t>negotiations”.</a:t>
            </a:r>
            <a:endParaRPr lang="en-US" dirty="0"/>
          </a:p>
          <a:p>
            <a:endParaRPr lang="en-US" dirty="0" smtClean="0"/>
          </a:p>
          <a:p>
            <a:pPr marL="0" indent="0">
              <a:buNone/>
            </a:pP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4475" y="71967"/>
            <a:ext cx="4797526" cy="605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7233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7034048" cy="1325563"/>
          </a:xfrm>
        </p:spPr>
        <p:txBody>
          <a:bodyPr>
            <a:normAutofit fontScale="90000"/>
          </a:bodyPr>
          <a:lstStyle/>
          <a:p>
            <a:r>
              <a:rPr lang="en-US" sz="3200" dirty="0" err="1"/>
              <a:t>Ignacia</a:t>
            </a:r>
            <a:r>
              <a:rPr lang="en-US" sz="3200" dirty="0"/>
              <a:t> </a:t>
            </a:r>
            <a:r>
              <a:rPr lang="en-US" sz="3200" dirty="0" err="1"/>
              <a:t>Simonetti</a:t>
            </a:r>
            <a:r>
              <a:rPr lang="en-US" sz="3200" dirty="0"/>
              <a:t>. </a:t>
            </a:r>
            <a:r>
              <a:rPr lang="en-US" sz="3200" dirty="0" smtClean="0"/>
              <a:t/>
            </a:r>
            <a:br>
              <a:rPr lang="en-US" sz="3200" dirty="0" smtClean="0"/>
            </a:br>
            <a:r>
              <a:rPr lang="en-US" sz="3200" i="1" dirty="0" smtClean="0"/>
              <a:t>Gender </a:t>
            </a:r>
            <a:r>
              <a:rPr lang="en-US" sz="3200" i="1" dirty="0"/>
              <a:t>Considerations in Trade Agreements.</a:t>
            </a:r>
            <a:endParaRPr lang="es-CO" sz="3200" dirty="0"/>
          </a:p>
        </p:txBody>
      </p:sp>
      <p:sp>
        <p:nvSpPr>
          <p:cNvPr id="3" name="Marcador de contenido 2"/>
          <p:cNvSpPr>
            <a:spLocks noGrp="1"/>
          </p:cNvSpPr>
          <p:nvPr>
            <p:ph idx="1"/>
          </p:nvPr>
        </p:nvSpPr>
        <p:spPr/>
        <p:txBody>
          <a:bodyPr>
            <a:normAutofit/>
          </a:bodyPr>
          <a:lstStyle/>
          <a:p>
            <a:r>
              <a:rPr lang="en-GB" dirty="0" smtClean="0"/>
              <a:t>Chile is making headway with gender provisions.</a:t>
            </a:r>
          </a:p>
          <a:p>
            <a:r>
              <a:rPr lang="en-GB" dirty="0" smtClean="0"/>
              <a:t>Trade leads to more opportunities for woman</a:t>
            </a:r>
          </a:p>
          <a:p>
            <a:r>
              <a:rPr lang="en-GB" dirty="0" smtClean="0"/>
              <a:t>Trade policy can increase women participation </a:t>
            </a:r>
            <a:r>
              <a:rPr lang="en-GB" dirty="0" smtClean="0"/>
              <a:t>generating </a:t>
            </a:r>
            <a:r>
              <a:rPr lang="en-GB" dirty="0" smtClean="0"/>
              <a:t>positive spillovers, as economies with better opportunities for women are more </a:t>
            </a:r>
            <a:r>
              <a:rPr lang="en-GB" dirty="0"/>
              <a:t>competitive. </a:t>
            </a:r>
            <a:endParaRPr lang="en-GB" dirty="0" smtClean="0"/>
          </a:p>
          <a:p>
            <a:r>
              <a:rPr lang="en-GB" dirty="0" smtClean="0"/>
              <a:t>Low participation of woman 4.2</a:t>
            </a:r>
            <a:r>
              <a:rPr lang="en-US" dirty="0" smtClean="0"/>
              <a:t>%, </a:t>
            </a:r>
            <a:r>
              <a:rPr lang="en-US" dirty="0" smtClean="0"/>
              <a:t>leading export companies in Chile.</a:t>
            </a:r>
            <a:endParaRPr lang="en-US" dirty="0"/>
          </a:p>
          <a:p>
            <a:pPr marL="0" indent="0">
              <a:buNone/>
            </a:pPr>
            <a:endParaRPr lang="en-US" dirty="0" smtClean="0"/>
          </a:p>
          <a:p>
            <a:pPr marL="0" indent="0">
              <a:buNone/>
            </a:pPr>
            <a:r>
              <a:rPr lang="en-US" dirty="0" smtClean="0"/>
              <a:t>This link to the amendment in 2017 of the CHL-CAN RTA show us how this provisions look like: </a:t>
            </a:r>
          </a:p>
          <a:p>
            <a:pPr marL="0" indent="0">
              <a:buNone/>
            </a:pPr>
            <a:endParaRPr lang="es-CO" dirty="0"/>
          </a:p>
        </p:txBody>
      </p:sp>
      <p:pic>
        <p:nvPicPr>
          <p:cNvPr id="4" name="Imagen 3"/>
          <p:cNvPicPr>
            <a:picLocks noChangeAspect="1"/>
          </p:cNvPicPr>
          <p:nvPr/>
        </p:nvPicPr>
        <p:blipFill>
          <a:blip r:embed="rId2"/>
          <a:stretch>
            <a:fillRect/>
          </a:stretch>
        </p:blipFill>
        <p:spPr>
          <a:xfrm>
            <a:off x="10668000" y="0"/>
            <a:ext cx="1524000" cy="1365127"/>
          </a:xfrm>
          <a:prstGeom prst="rect">
            <a:avLst/>
          </a:prstGeom>
        </p:spPr>
      </p:pic>
      <p:sp>
        <p:nvSpPr>
          <p:cNvPr id="5" name="Rectángulo 4"/>
          <p:cNvSpPr/>
          <p:nvPr/>
        </p:nvSpPr>
        <p:spPr>
          <a:xfrm>
            <a:off x="838200" y="5899964"/>
            <a:ext cx="11225048" cy="276999"/>
          </a:xfrm>
          <a:prstGeom prst="rect">
            <a:avLst/>
          </a:prstGeom>
        </p:spPr>
        <p:txBody>
          <a:bodyPr wrap="square">
            <a:spAutoFit/>
          </a:bodyPr>
          <a:lstStyle/>
          <a:p>
            <a:r>
              <a:rPr lang="es-CO" sz="1200" dirty="0" smtClean="0">
                <a:hlinkClick r:id="rId3"/>
              </a:rPr>
              <a:t>http://www.sice.oas.org/Trade/chican_e/Amendments_06_2017/CAN_CHL_Agt_Amend_Apdx_2_Ch_N_bis_e.asp</a:t>
            </a:r>
            <a:endParaRPr lang="es-CO" sz="1200" dirty="0"/>
          </a:p>
        </p:txBody>
      </p:sp>
    </p:spTree>
    <p:extLst>
      <p:ext uri="{BB962C8B-B14F-4D97-AF65-F5344CB8AC3E}">
        <p14:creationId xmlns:p14="http://schemas.microsoft.com/office/powerpoint/2010/main" val="1188201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Gender Provisions in Colombia’s RTA</a:t>
            </a:r>
            <a:endParaRPr lang="en-US" dirty="0"/>
          </a:p>
        </p:txBody>
      </p:sp>
      <p:sp>
        <p:nvSpPr>
          <p:cNvPr id="3" name="Marcador de contenido 2"/>
          <p:cNvSpPr>
            <a:spLocks noGrp="1"/>
          </p:cNvSpPr>
          <p:nvPr>
            <p:ph idx="1"/>
          </p:nvPr>
        </p:nvSpPr>
        <p:spPr/>
        <p:txBody>
          <a:bodyPr/>
          <a:lstStyle/>
          <a:p>
            <a:r>
              <a:rPr lang="en-US" dirty="0" smtClean="0"/>
              <a:t>Colombia have 15 RTA in force.</a:t>
            </a:r>
          </a:p>
          <a:p>
            <a:r>
              <a:rPr lang="en-US" dirty="0" smtClean="0"/>
              <a:t>Recent agreements with Canada, United States, The EU, EFTA and South Korea are comprehensive (deep) compared with international standards.</a:t>
            </a:r>
          </a:p>
          <a:p>
            <a:r>
              <a:rPr lang="en-US" dirty="0" smtClean="0"/>
              <a:t>However, mentions to gender inequality reduction commitments (A Gender Provision) </a:t>
            </a:r>
            <a:r>
              <a:rPr lang="en-US" dirty="0" smtClean="0"/>
              <a:t>are practically </a:t>
            </a:r>
            <a:r>
              <a:rPr lang="en-US" dirty="0" smtClean="0"/>
              <a:t>non-existent.</a:t>
            </a:r>
            <a:endParaRPr lang="en-US" dirty="0"/>
          </a:p>
        </p:txBody>
      </p:sp>
    </p:spTree>
    <p:extLst>
      <p:ext uri="{BB962C8B-B14F-4D97-AF65-F5344CB8AC3E}">
        <p14:creationId xmlns:p14="http://schemas.microsoft.com/office/powerpoint/2010/main" val="3385712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a:t>
            </a:r>
            <a:endParaRPr lang="es-CO" dirty="0"/>
          </a:p>
        </p:txBody>
      </p:sp>
      <p:sp>
        <p:nvSpPr>
          <p:cNvPr id="3" name="Marcador de contenido 2"/>
          <p:cNvSpPr>
            <a:spLocks noGrp="1"/>
          </p:cNvSpPr>
          <p:nvPr>
            <p:ph idx="1"/>
          </p:nvPr>
        </p:nvSpPr>
        <p:spPr/>
        <p:txBody>
          <a:bodyPr>
            <a:normAutofit lnSpcReduction="10000"/>
          </a:bodyPr>
          <a:lstStyle/>
          <a:p>
            <a:r>
              <a:rPr lang="en-US" dirty="0" smtClean="0"/>
              <a:t>Gender Inequality is </a:t>
            </a:r>
            <a:r>
              <a:rPr lang="en-US" dirty="0" smtClean="0"/>
              <a:t>present </a:t>
            </a:r>
            <a:r>
              <a:rPr lang="en-US" dirty="0" smtClean="0"/>
              <a:t>in multilateral trade discussions thanks to </a:t>
            </a:r>
            <a:r>
              <a:rPr lang="en-US" dirty="0" smtClean="0"/>
              <a:t>relatively recent commitment from the </a:t>
            </a:r>
            <a:r>
              <a:rPr lang="en-US" dirty="0" smtClean="0"/>
              <a:t>WTO.</a:t>
            </a:r>
          </a:p>
          <a:p>
            <a:r>
              <a:rPr lang="en-US" dirty="0" smtClean="0"/>
              <a:t>MC11: The </a:t>
            </a:r>
            <a:r>
              <a:rPr lang="en-US" dirty="0" smtClean="0"/>
              <a:t>Buenos </a:t>
            </a:r>
            <a:r>
              <a:rPr lang="en-US" dirty="0" smtClean="0"/>
              <a:t>Aires</a:t>
            </a:r>
            <a:r>
              <a:rPr lang="en-US" dirty="0" smtClean="0"/>
              <a:t> 2017 </a:t>
            </a:r>
            <a:r>
              <a:rPr lang="en-US" dirty="0" smtClean="0"/>
              <a:t>declaration on Women and Trade. </a:t>
            </a:r>
          </a:p>
          <a:p>
            <a:r>
              <a:rPr lang="en-US" dirty="0" smtClean="0"/>
              <a:t>Little research or scientific papers have been published on the inclusion of gender provisions in RTA.</a:t>
            </a:r>
          </a:p>
          <a:p>
            <a:r>
              <a:rPr lang="en-US" dirty="0" smtClean="0"/>
              <a:t>Colombia’s trade policy must evolve to include </a:t>
            </a:r>
            <a:r>
              <a:rPr lang="en-US" dirty="0" smtClean="0"/>
              <a:t>gender </a:t>
            </a:r>
            <a:r>
              <a:rPr lang="en-US" dirty="0" smtClean="0"/>
              <a:t>inequality reduction provisions in future RTAs, or if reviewing existing ones, as a commitment to reduce gender inequality through fair trade relationships.</a:t>
            </a:r>
          </a:p>
          <a:p>
            <a:r>
              <a:rPr lang="en-US" dirty="0" smtClean="0"/>
              <a:t>As a benchmark, we </a:t>
            </a:r>
            <a:r>
              <a:rPr lang="en-US" dirty="0" smtClean="0"/>
              <a:t>can follow the steps of Canada and </a:t>
            </a:r>
            <a:r>
              <a:rPr lang="en-US" dirty="0" smtClean="0"/>
              <a:t>Chile.</a:t>
            </a:r>
            <a:endParaRPr lang="en-US" dirty="0"/>
          </a:p>
        </p:txBody>
      </p:sp>
    </p:spTree>
    <p:extLst>
      <p:ext uri="{BB962C8B-B14F-4D97-AF65-F5344CB8AC3E}">
        <p14:creationId xmlns:p14="http://schemas.microsoft.com/office/powerpoint/2010/main" val="2249880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References</a:t>
            </a:r>
            <a:endParaRPr lang="es-CO" dirty="0"/>
          </a:p>
        </p:txBody>
      </p:sp>
      <p:sp>
        <p:nvSpPr>
          <p:cNvPr id="3" name="Marcador de contenido 2"/>
          <p:cNvSpPr>
            <a:spLocks noGrp="1"/>
          </p:cNvSpPr>
          <p:nvPr>
            <p:ph idx="1"/>
          </p:nvPr>
        </p:nvSpPr>
        <p:spPr/>
        <p:txBody>
          <a:bodyPr>
            <a:normAutofit fontScale="85000" lnSpcReduction="10000"/>
          </a:bodyPr>
          <a:lstStyle/>
          <a:p>
            <a:r>
              <a:rPr lang="en-US" dirty="0"/>
              <a:t>Ahcar, J.  &amp; </a:t>
            </a:r>
            <a:r>
              <a:rPr lang="en-US" dirty="0" err="1"/>
              <a:t>Siroën</a:t>
            </a:r>
            <a:r>
              <a:rPr lang="en-US" dirty="0"/>
              <a:t>, J-M (2017). Deep Integration: Considering the heterogeneity of free trade agreements. </a:t>
            </a:r>
            <a:r>
              <a:rPr lang="en-US" i="1" dirty="0"/>
              <a:t>Journal of Economic Integration, 32</a:t>
            </a:r>
            <a:r>
              <a:rPr lang="en-US" dirty="0"/>
              <a:t>(3), 615-659. </a:t>
            </a:r>
            <a:endParaRPr lang="en-US" dirty="0" smtClean="0"/>
          </a:p>
          <a:p>
            <a:r>
              <a:rPr lang="es-ES" dirty="0"/>
              <a:t>DANE (2019) Boletín Técnico: Gran Encuesta Integrada de Hogares (GEIH). 30 de septiembre de 2019. Recuperado en </a:t>
            </a:r>
            <a:r>
              <a:rPr lang="es-CO" dirty="0"/>
              <a:t>https://</a:t>
            </a:r>
            <a:r>
              <a:rPr lang="es-CO" dirty="0" smtClean="0"/>
              <a:t>www.dane.gov.co/files/investigaciones/boletines/</a:t>
            </a:r>
          </a:p>
          <a:p>
            <a:r>
              <a:rPr lang="en-US" dirty="0" smtClean="0"/>
              <a:t>Horn, H., </a:t>
            </a:r>
            <a:r>
              <a:rPr lang="en-US" dirty="0" err="1" smtClean="0"/>
              <a:t>Mavroidis</a:t>
            </a:r>
            <a:r>
              <a:rPr lang="en-US" dirty="0" smtClean="0"/>
              <a:t>, P. C. &amp; Sapir, A. (2010). “Beyond the WTO? an anatomy of EU and US preferential trade agreements”, The World Economy, 33(11), 1565-1588.</a:t>
            </a:r>
            <a:endParaRPr lang="es-ES" dirty="0" smtClean="0"/>
          </a:p>
          <a:p>
            <a:r>
              <a:rPr lang="es-ES" dirty="0"/>
              <a:t>Banco Mundial (2019) Indicadores del desarrollo mundial. Proporción de escaños ocupados por mujeres en los parlamentos nacionales (%). Recuperado de: </a:t>
            </a:r>
            <a:r>
              <a:rPr lang="es-CO" dirty="0"/>
              <a:t>https://</a:t>
            </a:r>
            <a:r>
              <a:rPr lang="es-CO" dirty="0" smtClean="0"/>
              <a:t>datos.bancomundial.org/indicador</a:t>
            </a:r>
          </a:p>
          <a:p>
            <a:r>
              <a:rPr lang="es-ES" dirty="0" smtClean="0"/>
              <a:t>WTO </a:t>
            </a:r>
            <a:r>
              <a:rPr lang="es-ES" dirty="0"/>
              <a:t>(2017) </a:t>
            </a:r>
            <a:r>
              <a:rPr lang="es-ES" dirty="0" err="1" smtClean="0"/>
              <a:t>Gender</a:t>
            </a:r>
            <a:r>
              <a:rPr lang="es-ES" dirty="0" smtClean="0"/>
              <a:t> </a:t>
            </a:r>
            <a:r>
              <a:rPr lang="es-ES" dirty="0" err="1" smtClean="0"/>
              <a:t>Aware</a:t>
            </a:r>
            <a:r>
              <a:rPr lang="es-ES" dirty="0" smtClean="0"/>
              <a:t> </a:t>
            </a:r>
            <a:r>
              <a:rPr lang="es-ES" dirty="0" err="1" smtClean="0"/>
              <a:t>Trade</a:t>
            </a:r>
            <a:r>
              <a:rPr lang="es-ES" dirty="0" smtClean="0"/>
              <a:t> </a:t>
            </a:r>
            <a:r>
              <a:rPr lang="es-ES" dirty="0" err="1" smtClean="0"/>
              <a:t>Policy</a:t>
            </a:r>
            <a:r>
              <a:rPr lang="es-ES" dirty="0" smtClean="0"/>
              <a:t>: </a:t>
            </a:r>
            <a:r>
              <a:rPr lang="es-CO" dirty="0" smtClean="0"/>
              <a:t>A </a:t>
            </a:r>
            <a:r>
              <a:rPr lang="es-CO" dirty="0" err="1" smtClean="0"/>
              <a:t>Springboard</a:t>
            </a:r>
            <a:r>
              <a:rPr lang="es-CO" dirty="0" smtClean="0"/>
              <a:t> </a:t>
            </a:r>
            <a:r>
              <a:rPr lang="es-CO" dirty="0" err="1" smtClean="0"/>
              <a:t>for</a:t>
            </a:r>
            <a:r>
              <a:rPr lang="es-CO" dirty="0" smtClean="0"/>
              <a:t> </a:t>
            </a:r>
            <a:r>
              <a:rPr lang="es-CO" dirty="0" err="1"/>
              <a:t>w</a:t>
            </a:r>
            <a:r>
              <a:rPr lang="es-CO" dirty="0" err="1" smtClean="0"/>
              <a:t>omen’s</a:t>
            </a:r>
            <a:r>
              <a:rPr lang="es-CO" dirty="0" smtClean="0"/>
              <a:t> Economic </a:t>
            </a:r>
            <a:r>
              <a:rPr lang="es-CO" dirty="0" err="1" smtClean="0"/>
              <a:t>Empowerment</a:t>
            </a:r>
            <a:r>
              <a:rPr lang="es-CO" dirty="0" smtClean="0"/>
              <a:t>.</a:t>
            </a:r>
            <a:r>
              <a:rPr lang="es-ES" dirty="0" smtClean="0"/>
              <a:t> Pp. 1-8. </a:t>
            </a:r>
            <a:r>
              <a:rPr lang="es-ES" dirty="0" err="1" smtClean="0"/>
              <a:t>Retrieved</a:t>
            </a:r>
            <a:r>
              <a:rPr lang="es-ES" dirty="0" smtClean="0"/>
              <a:t> From </a:t>
            </a:r>
            <a:r>
              <a:rPr lang="es-CO" dirty="0" smtClean="0"/>
              <a:t>www.wto.org</a:t>
            </a:r>
          </a:p>
        </p:txBody>
      </p:sp>
    </p:spTree>
    <p:extLst>
      <p:ext uri="{BB962C8B-B14F-4D97-AF65-F5344CB8AC3E}">
        <p14:creationId xmlns:p14="http://schemas.microsoft.com/office/powerpoint/2010/main" val="396122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0249" y="190196"/>
            <a:ext cx="10515600" cy="1325563"/>
          </a:xfrm>
        </p:spPr>
        <p:txBody>
          <a:bodyPr/>
          <a:lstStyle/>
          <a:p>
            <a:r>
              <a:rPr lang="en-US" dirty="0" smtClean="0"/>
              <a:t>Introduction: Importance and context</a:t>
            </a:r>
            <a:endParaRPr lang="en-US" dirty="0"/>
          </a:p>
        </p:txBody>
      </p:sp>
      <p:sp>
        <p:nvSpPr>
          <p:cNvPr id="3" name="Marcador de contenido 2"/>
          <p:cNvSpPr>
            <a:spLocks noGrp="1"/>
          </p:cNvSpPr>
          <p:nvPr>
            <p:ph idx="1"/>
          </p:nvPr>
        </p:nvSpPr>
        <p:spPr>
          <a:xfrm>
            <a:off x="830249" y="1690453"/>
            <a:ext cx="10515600" cy="4351338"/>
          </a:xfrm>
        </p:spPr>
        <p:txBody>
          <a:bodyPr>
            <a:normAutofit/>
          </a:bodyPr>
          <a:lstStyle/>
          <a:p>
            <a:pPr marL="0" indent="0">
              <a:buNone/>
            </a:pPr>
            <a:r>
              <a:rPr lang="en-US" dirty="0" smtClean="0"/>
              <a:t>Gender Inequality is paramount even across OECD countries.</a:t>
            </a:r>
          </a:p>
          <a:p>
            <a:pPr marL="0" indent="0">
              <a:buNone/>
            </a:pPr>
            <a:r>
              <a:rPr lang="en-US" dirty="0" smtClean="0"/>
              <a:t>The unemployment rate </a:t>
            </a:r>
            <a:r>
              <a:rPr lang="en-US" b="1" dirty="0" smtClean="0"/>
              <a:t>gap</a:t>
            </a:r>
            <a:r>
              <a:rPr lang="en-US" dirty="0" smtClean="0"/>
              <a:t> in Colombia in August was 5.4%, one of the highest in the world.</a:t>
            </a:r>
          </a:p>
          <a:p>
            <a:pPr marL="0" indent="0">
              <a:buNone/>
            </a:pPr>
            <a:r>
              <a:rPr lang="en-US" dirty="0" smtClean="0"/>
              <a:t>Examining the proportion of seats held by women in national parliaments for OCDE countries in 2018: </a:t>
            </a:r>
          </a:p>
          <a:p>
            <a:r>
              <a:rPr lang="en-US" dirty="0" smtClean="0"/>
              <a:t>The median rate was 28.7%</a:t>
            </a:r>
          </a:p>
          <a:p>
            <a:r>
              <a:rPr lang="en-US" dirty="0" smtClean="0"/>
              <a:t>The best result, near perfect equality was found in Mexico 48.2%. </a:t>
            </a:r>
          </a:p>
          <a:p>
            <a:r>
              <a:rPr lang="en-US" dirty="0" smtClean="0"/>
              <a:t>In Colombia, 18.1%, is one standard deviation below the mean. </a:t>
            </a:r>
          </a:p>
          <a:p>
            <a:r>
              <a:rPr lang="en-US" dirty="0" smtClean="0"/>
              <a:t>Spain, culturally close to Colombia, showed a 39.1% rate.</a:t>
            </a:r>
          </a:p>
          <a:p>
            <a:endParaRPr lang="es-CO" dirty="0"/>
          </a:p>
        </p:txBody>
      </p:sp>
      <p:sp>
        <p:nvSpPr>
          <p:cNvPr id="4" name="CuadroTexto 3"/>
          <p:cNvSpPr txBox="1"/>
          <p:nvPr/>
        </p:nvSpPr>
        <p:spPr>
          <a:xfrm>
            <a:off x="914400" y="6526924"/>
            <a:ext cx="5948855" cy="261610"/>
          </a:xfrm>
          <a:prstGeom prst="rect">
            <a:avLst/>
          </a:prstGeom>
          <a:noFill/>
        </p:spPr>
        <p:txBody>
          <a:bodyPr wrap="square" rtlCol="0">
            <a:spAutoFit/>
          </a:bodyPr>
          <a:lstStyle/>
          <a:p>
            <a:r>
              <a:rPr lang="es-ES" sz="1050" dirty="0" smtClean="0"/>
              <a:t>Sources: DANE (2019) and World Bank (2019)</a:t>
            </a:r>
            <a:endParaRPr lang="es-CO" sz="1050" dirty="0"/>
          </a:p>
        </p:txBody>
      </p:sp>
    </p:spTree>
    <p:extLst>
      <p:ext uri="{BB962C8B-B14F-4D97-AF65-F5344CB8AC3E}">
        <p14:creationId xmlns:p14="http://schemas.microsoft.com/office/powerpoint/2010/main" val="3176110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References</a:t>
            </a:r>
            <a:endParaRPr lang="es-CO" dirty="0"/>
          </a:p>
        </p:txBody>
      </p:sp>
      <p:sp>
        <p:nvSpPr>
          <p:cNvPr id="3" name="Marcador de contenido 2"/>
          <p:cNvSpPr>
            <a:spLocks noGrp="1"/>
          </p:cNvSpPr>
          <p:nvPr>
            <p:ph idx="1"/>
          </p:nvPr>
        </p:nvSpPr>
        <p:spPr>
          <a:xfrm>
            <a:off x="846666" y="1676400"/>
            <a:ext cx="10515600" cy="4763029"/>
          </a:xfrm>
        </p:spPr>
        <p:txBody>
          <a:bodyPr>
            <a:normAutofit fontScale="55000" lnSpcReduction="20000"/>
          </a:bodyPr>
          <a:lstStyle/>
          <a:p>
            <a:pPr lvl="0"/>
            <a:r>
              <a:rPr lang="fr-FR" dirty="0"/>
              <a:t>Jaime de Melo.  Fondation pour les études et recherches sur le développement international (2019, March 28) </a:t>
            </a:r>
            <a:r>
              <a:rPr lang="fr-FR" i="1" dirty="0"/>
              <a:t>Remarks on Gender in the Trade Facilitation Agreement (TFA). </a:t>
            </a:r>
            <a:r>
              <a:rPr lang="en-US" dirty="0"/>
              <a:t>“Workshop on Gender Considerations  in Trade Agreements” celebrated by the World Trade Organization (WTO) in Geneva, Switzerland.</a:t>
            </a:r>
            <a:endParaRPr lang="es-CO" dirty="0"/>
          </a:p>
          <a:p>
            <a:r>
              <a:rPr lang="en-US" i="1" dirty="0"/>
              <a:t> </a:t>
            </a:r>
            <a:r>
              <a:rPr lang="en-US" dirty="0" smtClean="0"/>
              <a:t>Carolyn </a:t>
            </a:r>
            <a:r>
              <a:rPr lang="en-US" dirty="0"/>
              <a:t>Rodrigues Birkett. FAO, (2019, March 28) </a:t>
            </a:r>
            <a:r>
              <a:rPr lang="en-US" i="1" dirty="0"/>
              <a:t>Reflections on new ideas on Gender in Trade agreements: FAO’s perspective. </a:t>
            </a:r>
            <a:r>
              <a:rPr lang="en-US" dirty="0"/>
              <a:t>“Workshop on Gender Considerations  in Trade Agreements” celebrated by the World Trade Organization (WTO) in Geneva, Switzerland.</a:t>
            </a:r>
            <a:endParaRPr lang="es-CO" dirty="0"/>
          </a:p>
          <a:p>
            <a:r>
              <a:rPr lang="en-US" i="1" dirty="0"/>
              <a:t> </a:t>
            </a:r>
            <a:r>
              <a:rPr lang="en-US" dirty="0" smtClean="0"/>
              <a:t>David </a:t>
            </a:r>
            <a:r>
              <a:rPr lang="en-US" dirty="0"/>
              <a:t>Luke. UN - African Trade Policy Centre (ATPC) and the Economic Commission for Africa (ECA). (2019, March 28). </a:t>
            </a:r>
            <a:r>
              <a:rPr lang="en-US" i="1" dirty="0"/>
              <a:t>Gender considerations in FTAs, regional integration agreements and preferential trade schemes. </a:t>
            </a:r>
            <a:r>
              <a:rPr lang="en-US" dirty="0"/>
              <a:t>“Workshop on Gender Considerations  in Trade Agreements” celebrated by the World Trade Organization (WTO) in Geneva, Switzerland.</a:t>
            </a:r>
            <a:endParaRPr lang="es-CO" dirty="0"/>
          </a:p>
          <a:p>
            <a:r>
              <a:rPr lang="en-US" i="1" dirty="0"/>
              <a:t> </a:t>
            </a:r>
            <a:r>
              <a:rPr lang="en-US" dirty="0" smtClean="0"/>
              <a:t>Simonetta </a:t>
            </a:r>
            <a:r>
              <a:rPr lang="en-US" dirty="0" err="1"/>
              <a:t>Zarrill</a:t>
            </a:r>
            <a:r>
              <a:rPr lang="en-US" dirty="0"/>
              <a:t>. UNCTAD – DITC (2019, March 28). </a:t>
            </a:r>
            <a:r>
              <a:rPr lang="en-US" i="1" dirty="0"/>
              <a:t>Gender Considerations in RECs: The Cases of EAC and MERCOSUR. Trade, Gender and Development.</a:t>
            </a:r>
            <a:r>
              <a:rPr lang="en-US" dirty="0"/>
              <a:t> “Workshop on Gender Considerations  in Trade Agreements” celebrated by the World Trade Organization (WTO) in Geneva, Switzerland.</a:t>
            </a:r>
            <a:endParaRPr lang="es-CO" dirty="0"/>
          </a:p>
          <a:p>
            <a:r>
              <a:rPr lang="en-US" i="1" dirty="0"/>
              <a:t> </a:t>
            </a:r>
            <a:r>
              <a:rPr lang="es-CO" dirty="0" smtClean="0"/>
              <a:t>José-Antonio </a:t>
            </a:r>
            <a:r>
              <a:rPr lang="es-CO" dirty="0" err="1"/>
              <a:t>Monteiro</a:t>
            </a:r>
            <a:r>
              <a:rPr lang="es-CO" dirty="0"/>
              <a:t>, WTO, (2019, </a:t>
            </a:r>
            <a:r>
              <a:rPr lang="es-CO" dirty="0" err="1"/>
              <a:t>March</a:t>
            </a:r>
            <a:r>
              <a:rPr lang="es-CO" dirty="0"/>
              <a:t> 28). </a:t>
            </a:r>
            <a:r>
              <a:rPr lang="en-US" i="1" dirty="0"/>
              <a:t>Gender-related Provisions </a:t>
            </a:r>
            <a:r>
              <a:rPr lang="en-US" i="1" dirty="0" smtClean="0"/>
              <a:t>in Regional </a:t>
            </a:r>
            <a:r>
              <a:rPr lang="en-US" i="1" dirty="0"/>
              <a:t>Trade Agreements.</a:t>
            </a:r>
            <a:r>
              <a:rPr lang="en-US" dirty="0"/>
              <a:t> “Workshop on Gender Considerations  in Trade Agreements” celebrated by the World Trade Organization (WTO) in Geneva, Switzerland.</a:t>
            </a:r>
            <a:endParaRPr lang="es-CO" dirty="0"/>
          </a:p>
          <a:p>
            <a:r>
              <a:rPr lang="en-US" i="1" dirty="0"/>
              <a:t> </a:t>
            </a:r>
            <a:r>
              <a:rPr lang="en-US" dirty="0" err="1" smtClean="0"/>
              <a:t>Ignacia</a:t>
            </a:r>
            <a:r>
              <a:rPr lang="en-US" dirty="0" smtClean="0"/>
              <a:t> </a:t>
            </a:r>
            <a:r>
              <a:rPr lang="en-US" dirty="0" err="1"/>
              <a:t>Simonetti</a:t>
            </a:r>
            <a:r>
              <a:rPr lang="en-US" dirty="0"/>
              <a:t>. Gender Department, Ministry of Foreign Affairs of Chile</a:t>
            </a:r>
            <a:r>
              <a:rPr lang="en-US" i="1" dirty="0"/>
              <a:t>. </a:t>
            </a:r>
            <a:r>
              <a:rPr lang="en-US" dirty="0"/>
              <a:t>(2019, March 28). </a:t>
            </a:r>
            <a:r>
              <a:rPr lang="en-US" i="1" dirty="0"/>
              <a:t>Gender Considerations in Trade Agreements.</a:t>
            </a:r>
            <a:r>
              <a:rPr lang="en-US" dirty="0"/>
              <a:t> “Workshop on Gender Considerations  in Trade Agreements” celebrated by the World Trade Organization (WTO) in Geneva, Switzerland.</a:t>
            </a:r>
            <a:endParaRPr lang="es-CO" dirty="0"/>
          </a:p>
          <a:p>
            <a:r>
              <a:rPr lang="en-US" i="1" dirty="0"/>
              <a:t> </a:t>
            </a:r>
            <a:r>
              <a:rPr lang="en-US" dirty="0" smtClean="0"/>
              <a:t>Andre Francois </a:t>
            </a:r>
            <a:r>
              <a:rPr lang="en-US" dirty="0"/>
              <a:t>Giroux. Trade Agreements Secretariat, Global Affairs Canada. (2019, March 28) </a:t>
            </a:r>
            <a:r>
              <a:rPr lang="en-US" i="1" dirty="0"/>
              <a:t>Integrating Women in International Trade: The Canadian Approach. </a:t>
            </a:r>
            <a:r>
              <a:rPr lang="en-US" dirty="0"/>
              <a:t>“Workshop on Gender Considerations  in Trade Agreements” celebrated by the World Trade Organization (WTO) in Geneva, Switzerland</a:t>
            </a:r>
            <a:r>
              <a:rPr lang="en-US" dirty="0" smtClean="0"/>
              <a:t>.</a:t>
            </a:r>
          </a:p>
          <a:p>
            <a:r>
              <a:rPr lang="en-GB" sz="2700" dirty="0"/>
              <a:t>Poletti-Hughes, </a:t>
            </a:r>
            <a:r>
              <a:rPr lang="en-GB" sz="2700" dirty="0"/>
              <a:t>J. &amp; </a:t>
            </a:r>
            <a:r>
              <a:rPr lang="en-GB" sz="2700" dirty="0" err="1"/>
              <a:t>Briano-Turrent</a:t>
            </a:r>
            <a:r>
              <a:rPr lang="en-GB" sz="2700" dirty="0"/>
              <a:t>, </a:t>
            </a:r>
            <a:r>
              <a:rPr lang="en-GB" sz="2700" dirty="0"/>
              <a:t>G. (2019) Gender </a:t>
            </a:r>
            <a:r>
              <a:rPr lang="en-GB" sz="2700" dirty="0"/>
              <a:t>diversity on the board of directors and corporate risk: A behavioural agency theory perspective. International Review of Financial </a:t>
            </a:r>
            <a:r>
              <a:rPr lang="en-GB" sz="2700" dirty="0"/>
              <a:t>Analysis, </a:t>
            </a:r>
            <a:r>
              <a:rPr lang="en-GB" sz="2700" dirty="0"/>
              <a:t>vol. </a:t>
            </a:r>
            <a:r>
              <a:rPr lang="en-GB" sz="2700" dirty="0"/>
              <a:t>6, p. 80-90</a:t>
            </a:r>
            <a:r>
              <a:rPr lang="en-GB" sz="2700" dirty="0"/>
              <a:t>.</a:t>
            </a:r>
          </a:p>
          <a:p>
            <a:pPr marL="0" indent="0">
              <a:buNone/>
            </a:pPr>
            <a:endParaRPr lang="es-CO" dirty="0"/>
          </a:p>
          <a:p>
            <a:endParaRPr lang="es-CO" dirty="0"/>
          </a:p>
        </p:txBody>
      </p:sp>
    </p:spTree>
    <p:extLst>
      <p:ext uri="{BB962C8B-B14F-4D97-AF65-F5344CB8AC3E}">
        <p14:creationId xmlns:p14="http://schemas.microsoft.com/office/powerpoint/2010/main" val="1488835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a:stretch>
            <a:fillRect/>
          </a:stretch>
        </p:blipFill>
        <p:spPr>
          <a:xfrm>
            <a:off x="609511" y="365125"/>
            <a:ext cx="10076625" cy="6056696"/>
          </a:xfrm>
          <a:prstGeom prst="rect">
            <a:avLst/>
          </a:prstGeom>
        </p:spPr>
      </p:pic>
      <p:sp>
        <p:nvSpPr>
          <p:cNvPr id="5" name="CuadroTexto 4"/>
          <p:cNvSpPr txBox="1"/>
          <p:nvPr/>
        </p:nvSpPr>
        <p:spPr>
          <a:xfrm>
            <a:off x="1135116" y="6554778"/>
            <a:ext cx="6169573" cy="246221"/>
          </a:xfrm>
          <a:prstGeom prst="rect">
            <a:avLst/>
          </a:prstGeom>
          <a:noFill/>
        </p:spPr>
        <p:txBody>
          <a:bodyPr wrap="square" rtlCol="0">
            <a:spAutoFit/>
          </a:bodyPr>
          <a:lstStyle/>
          <a:p>
            <a:r>
              <a:rPr lang="es-ES" sz="1000" dirty="0" smtClean="0"/>
              <a:t>Fuente: Banco Mundial 2019</a:t>
            </a:r>
            <a:endParaRPr lang="es-CO" sz="1000" dirty="0"/>
          </a:p>
        </p:txBody>
      </p:sp>
    </p:spTree>
    <p:extLst>
      <p:ext uri="{BB962C8B-B14F-4D97-AF65-F5344CB8AC3E}">
        <p14:creationId xmlns:p14="http://schemas.microsoft.com/office/powerpoint/2010/main" val="106266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Objectives</a:t>
            </a:r>
            <a:endParaRPr lang="es-CO" dirty="0"/>
          </a:p>
        </p:txBody>
      </p:sp>
      <p:sp>
        <p:nvSpPr>
          <p:cNvPr id="3" name="Marcador de contenido 2"/>
          <p:cNvSpPr>
            <a:spLocks noGrp="1"/>
          </p:cNvSpPr>
          <p:nvPr>
            <p:ph idx="1"/>
          </p:nvPr>
        </p:nvSpPr>
        <p:spPr/>
        <p:txBody>
          <a:bodyPr>
            <a:normAutofit/>
          </a:bodyPr>
          <a:lstStyle/>
          <a:p>
            <a:r>
              <a:rPr lang="en-US" b="1" dirty="0"/>
              <a:t>Research Question</a:t>
            </a:r>
            <a:endParaRPr lang="es-CO" dirty="0"/>
          </a:p>
          <a:p>
            <a:r>
              <a:rPr lang="en-US" dirty="0" smtClean="0"/>
              <a:t>Is </a:t>
            </a:r>
            <a:r>
              <a:rPr lang="en-US" dirty="0"/>
              <a:t>Colombia integrating gender </a:t>
            </a:r>
            <a:r>
              <a:rPr lang="en-US" dirty="0" smtClean="0"/>
              <a:t>provisions </a:t>
            </a:r>
            <a:r>
              <a:rPr lang="en-US" dirty="0"/>
              <a:t>into its trade liberalization agreements?</a:t>
            </a:r>
            <a:endParaRPr lang="es-CO" dirty="0"/>
          </a:p>
          <a:p>
            <a:endParaRPr lang="en-US" dirty="0" smtClean="0"/>
          </a:p>
          <a:p>
            <a:r>
              <a:rPr lang="en-US" dirty="0" smtClean="0"/>
              <a:t>Our main goal is </a:t>
            </a:r>
            <a:r>
              <a:rPr lang="en-US" dirty="0"/>
              <a:t>to determine the extent of the inclusion of gender provisions in Colombia’s free trade agreements. </a:t>
            </a:r>
            <a:endParaRPr lang="en-US" dirty="0" smtClean="0"/>
          </a:p>
          <a:p>
            <a:r>
              <a:rPr lang="en-US" dirty="0" smtClean="0"/>
              <a:t>Provide recommendations </a:t>
            </a:r>
            <a:r>
              <a:rPr lang="en-US" dirty="0"/>
              <a:t>on the best way to include gender </a:t>
            </a:r>
            <a:r>
              <a:rPr lang="en-US" dirty="0" smtClean="0"/>
              <a:t>perspective </a:t>
            </a:r>
            <a:r>
              <a:rPr lang="en-US" dirty="0"/>
              <a:t>on the agenda of trade liberalization </a:t>
            </a:r>
            <a:r>
              <a:rPr lang="en-US" dirty="0" smtClean="0"/>
              <a:t>negotiations, </a:t>
            </a:r>
            <a:r>
              <a:rPr lang="en-US" dirty="0"/>
              <a:t>and </a:t>
            </a:r>
            <a:r>
              <a:rPr lang="en-US" dirty="0" smtClean="0"/>
              <a:t>in </a:t>
            </a:r>
            <a:r>
              <a:rPr lang="en-US" dirty="0"/>
              <a:t>the body of regional trade agreements. </a:t>
            </a:r>
            <a:endParaRPr lang="en-US" dirty="0" smtClean="0"/>
          </a:p>
          <a:p>
            <a:endParaRPr lang="en-US" dirty="0"/>
          </a:p>
          <a:p>
            <a:endParaRPr lang="en-US" dirty="0" smtClean="0"/>
          </a:p>
        </p:txBody>
      </p:sp>
    </p:spTree>
    <p:extLst>
      <p:ext uri="{BB962C8B-B14F-4D97-AF65-F5344CB8AC3E}">
        <p14:creationId xmlns:p14="http://schemas.microsoft.com/office/powerpoint/2010/main" val="103900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Methodology</a:t>
            </a:r>
            <a:endParaRPr lang="es-CO" dirty="0"/>
          </a:p>
        </p:txBody>
      </p:sp>
      <p:sp>
        <p:nvSpPr>
          <p:cNvPr id="3" name="Marcador de contenido 2"/>
          <p:cNvSpPr>
            <a:spLocks noGrp="1"/>
          </p:cNvSpPr>
          <p:nvPr>
            <p:ph idx="1"/>
          </p:nvPr>
        </p:nvSpPr>
        <p:spPr/>
        <p:txBody>
          <a:bodyPr>
            <a:normAutofit fontScale="85000" lnSpcReduction="20000"/>
          </a:bodyPr>
          <a:lstStyle/>
          <a:p>
            <a:r>
              <a:rPr lang="en-US" dirty="0"/>
              <a:t>I will analyze the presentations available on the WTO web site related to the WTO 28</a:t>
            </a:r>
            <a:r>
              <a:rPr lang="en-US" baseline="30000" dirty="0"/>
              <a:t>th</a:t>
            </a:r>
            <a:r>
              <a:rPr lang="en-US" dirty="0"/>
              <a:t> March 2019 “Workshop on Gender Considerations </a:t>
            </a:r>
            <a:r>
              <a:rPr lang="en-US" dirty="0" smtClean="0"/>
              <a:t>in </a:t>
            </a:r>
            <a:r>
              <a:rPr lang="en-US" dirty="0"/>
              <a:t>Trade Agreements”. </a:t>
            </a:r>
            <a:endParaRPr lang="en-US" dirty="0" smtClean="0"/>
          </a:p>
          <a:p>
            <a:r>
              <a:rPr lang="en-US" dirty="0" smtClean="0"/>
              <a:t>The </a:t>
            </a:r>
            <a:r>
              <a:rPr lang="en-US" dirty="0"/>
              <a:t>WTO shares with the public materials from 7 out of the 15 presentations that took place on the event concerning the interventions of </a:t>
            </a:r>
            <a:r>
              <a:rPr lang="en-US" dirty="0" smtClean="0"/>
              <a:t>experts </a:t>
            </a:r>
            <a:r>
              <a:rPr lang="en-US" dirty="0"/>
              <a:t>on the topic of gender and free trade agreements</a:t>
            </a:r>
            <a:r>
              <a:rPr lang="en-US" dirty="0" smtClean="0"/>
              <a:t>.</a:t>
            </a:r>
          </a:p>
          <a:p>
            <a:r>
              <a:rPr lang="en-US" dirty="0" smtClean="0"/>
              <a:t> </a:t>
            </a:r>
            <a:r>
              <a:rPr lang="en-US" dirty="0"/>
              <a:t>I will </a:t>
            </a:r>
            <a:r>
              <a:rPr lang="en-US" dirty="0" smtClean="0"/>
              <a:t>comment </a:t>
            </a:r>
            <a:r>
              <a:rPr lang="en-US" dirty="0"/>
              <a:t>the central points of each presentation to </a:t>
            </a:r>
            <a:r>
              <a:rPr lang="en-US" dirty="0" smtClean="0"/>
              <a:t>make </a:t>
            </a:r>
            <a:r>
              <a:rPr lang="en-US" dirty="0"/>
              <a:t>a synthesis of the author’s </a:t>
            </a:r>
            <a:r>
              <a:rPr lang="en-US" dirty="0" smtClean="0"/>
              <a:t>contributions. </a:t>
            </a:r>
          </a:p>
          <a:p>
            <a:r>
              <a:rPr lang="en-US" dirty="0" smtClean="0"/>
              <a:t>Based </a:t>
            </a:r>
            <a:r>
              <a:rPr lang="en-US" dirty="0"/>
              <a:t>on this work I will suggest recommendations and actions that would contribute to the inclusion of gender provisions and commitments on free trade agreements.</a:t>
            </a:r>
            <a:endParaRPr lang="es-CO" dirty="0"/>
          </a:p>
          <a:p>
            <a:r>
              <a:rPr lang="en-US" dirty="0"/>
              <a:t>I will then review Colombia’s </a:t>
            </a:r>
            <a:r>
              <a:rPr lang="en-US" dirty="0" smtClean="0"/>
              <a:t>RTAs to examine provisions </a:t>
            </a:r>
            <a:r>
              <a:rPr lang="en-US" dirty="0"/>
              <a:t>that include an explicit reference </a:t>
            </a:r>
            <a:r>
              <a:rPr lang="en-US" dirty="0" smtClean="0"/>
              <a:t>to </a:t>
            </a:r>
            <a:r>
              <a:rPr lang="en-US" dirty="0"/>
              <a:t>gender </a:t>
            </a:r>
            <a:r>
              <a:rPr lang="en-US" dirty="0" smtClean="0"/>
              <a:t>topics, </a:t>
            </a:r>
            <a:r>
              <a:rPr lang="en-US" dirty="0"/>
              <a:t>in order to define to what </a:t>
            </a:r>
            <a:r>
              <a:rPr lang="en-US" dirty="0" smtClean="0"/>
              <a:t>extent </a:t>
            </a:r>
            <a:r>
              <a:rPr lang="en-US" dirty="0"/>
              <a:t>the gender </a:t>
            </a:r>
            <a:r>
              <a:rPr lang="en-US" dirty="0" smtClean="0"/>
              <a:t>perspective is </a:t>
            </a:r>
            <a:r>
              <a:rPr lang="en-US" dirty="0"/>
              <a:t>being </a:t>
            </a:r>
            <a:r>
              <a:rPr lang="en-US" dirty="0" smtClean="0"/>
              <a:t>treated. </a:t>
            </a:r>
            <a:endParaRPr lang="es-CO" dirty="0"/>
          </a:p>
          <a:p>
            <a:endParaRPr lang="en-US" dirty="0" smtClean="0"/>
          </a:p>
        </p:txBody>
      </p:sp>
    </p:spTree>
    <p:extLst>
      <p:ext uri="{BB962C8B-B14F-4D97-AF65-F5344CB8AC3E}">
        <p14:creationId xmlns:p14="http://schemas.microsoft.com/office/powerpoint/2010/main" val="2518561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08690" y="1030012"/>
            <a:ext cx="9459310" cy="5262979"/>
          </a:xfrm>
          <a:prstGeom prst="rect">
            <a:avLst/>
          </a:prstGeom>
        </p:spPr>
        <p:txBody>
          <a:bodyPr wrap="square">
            <a:spAutoFit/>
          </a:bodyPr>
          <a:lstStyle/>
          <a:p>
            <a:pPr algn="ctr"/>
            <a:r>
              <a:rPr lang="es-CO" sz="1400" dirty="0" err="1" smtClean="0">
                <a:solidFill>
                  <a:srgbClr val="000000"/>
                </a:solidFill>
                <a:latin typeface="Times New Roman" panose="02020603050405020304" pitchFamily="18" charset="0"/>
              </a:rPr>
              <a:t>Table</a:t>
            </a:r>
            <a:r>
              <a:rPr lang="es-CO" sz="1400" dirty="0" smtClean="0">
                <a:solidFill>
                  <a:srgbClr val="000000"/>
                </a:solidFill>
                <a:latin typeface="Times New Roman" panose="02020603050405020304" pitchFamily="18" charset="0"/>
              </a:rPr>
              <a:t> </a:t>
            </a:r>
            <a:r>
              <a:rPr lang="es-CO" sz="1400" dirty="0">
                <a:solidFill>
                  <a:srgbClr val="000000"/>
                </a:solidFill>
                <a:latin typeface="Times New Roman" panose="02020603050405020304" pitchFamily="18" charset="0"/>
              </a:rPr>
              <a:t>1 	</a:t>
            </a:r>
          </a:p>
          <a:p>
            <a:pPr algn="ctr"/>
            <a:r>
              <a:rPr lang="fr-FR" sz="1600" b="1" dirty="0" smtClean="0">
                <a:solidFill>
                  <a:srgbClr val="000000"/>
                </a:solidFill>
                <a:latin typeface="Times New Roman" panose="02020603050405020304" pitchFamily="18" charset="0"/>
              </a:rPr>
              <a:t>Percentage of WTO non-traditional provisions in RTA. (%) . 1980-2012</a:t>
            </a:r>
            <a:r>
              <a:rPr lang="fr-FR" sz="1600" b="1" dirty="0">
                <a:solidFill>
                  <a:srgbClr val="000000"/>
                </a:solidFill>
                <a:latin typeface="Times New Roman" panose="02020603050405020304" pitchFamily="18" charset="0"/>
              </a:rPr>
              <a:t>. 	</a:t>
            </a:r>
          </a:p>
          <a:p>
            <a:pPr algn="ctr"/>
            <a:endParaRPr lang="es-CO" sz="1400" b="1" u="sng" dirty="0" smtClean="0">
              <a:solidFill>
                <a:srgbClr val="000000"/>
              </a:solidFill>
              <a:latin typeface="Times New Roman" panose="02020603050405020304" pitchFamily="18" charset="0"/>
            </a:endParaRPr>
          </a:p>
          <a:p>
            <a:pPr algn="ctr"/>
            <a:r>
              <a:rPr lang="es-CO" sz="1400" b="1" u="sng" dirty="0" err="1" smtClean="0">
                <a:solidFill>
                  <a:srgbClr val="000000"/>
                </a:solidFill>
                <a:latin typeface="Times New Roman" panose="02020603050405020304" pitchFamily="18" charset="0"/>
              </a:rPr>
              <a:t>Provisions</a:t>
            </a:r>
            <a:r>
              <a:rPr lang="es-CO" sz="1400" dirty="0" smtClean="0">
                <a:solidFill>
                  <a:srgbClr val="000000"/>
                </a:solidFill>
                <a:latin typeface="Times New Roman" panose="02020603050405020304" pitchFamily="18" charset="0"/>
              </a:rPr>
              <a:t> </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 </a:t>
            </a:r>
            <a:r>
              <a:rPr lang="es-CO" sz="1400" dirty="0">
                <a:solidFill>
                  <a:srgbClr val="000000"/>
                </a:solidFill>
                <a:latin typeface="Times New Roman" panose="02020603050405020304" pitchFamily="18" charset="0"/>
              </a:rPr>
              <a:t>	</a:t>
            </a:r>
            <a:r>
              <a:rPr lang="es-CO" sz="1400" b="1" u="sng" dirty="0" err="1" smtClean="0">
                <a:solidFill>
                  <a:srgbClr val="000000"/>
                </a:solidFill>
                <a:latin typeface="Times New Roman" panose="02020603050405020304" pitchFamily="18" charset="0"/>
              </a:rPr>
              <a:t>Provisions</a:t>
            </a:r>
            <a:r>
              <a:rPr lang="es-CO" sz="1400" dirty="0" smtClean="0">
                <a:solidFill>
                  <a:srgbClr val="000000"/>
                </a:solidFill>
                <a:latin typeface="Times New Roman" panose="02020603050405020304" pitchFamily="18" charset="0"/>
              </a:rPr>
              <a:t> </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 </a:t>
            </a:r>
            <a:r>
              <a:rPr lang="es-CO" sz="1400" dirty="0">
                <a:solidFill>
                  <a:srgbClr val="000000"/>
                </a:solidFill>
                <a:latin typeface="Times New Roman" panose="02020603050405020304" pitchFamily="18" charset="0"/>
              </a:rPr>
              <a:t>	</a:t>
            </a:r>
          </a:p>
          <a:p>
            <a:endParaRPr lang="fr-FR" sz="1400" dirty="0" smtClean="0">
              <a:solidFill>
                <a:srgbClr val="000000"/>
              </a:solidFill>
              <a:latin typeface="Times New Roman" panose="02020603050405020304" pitchFamily="18" charset="0"/>
            </a:endParaRPr>
          </a:p>
          <a:p>
            <a:r>
              <a:rPr lang="fr-FR" sz="1400" dirty="0" smtClean="0">
                <a:solidFill>
                  <a:srgbClr val="000000"/>
                </a:solidFill>
                <a:latin typeface="Times New Roman" panose="02020603050405020304" pitchFamily="18" charset="0"/>
              </a:rPr>
              <a:t>Competition policy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67</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Small and Medium Enterprises 	SMEs </a:t>
            </a:r>
            <a:r>
              <a:rPr lang="fr-FR" sz="1400" dirty="0">
                <a:solidFill>
                  <a:srgbClr val="000000"/>
                </a:solidFill>
                <a:latin typeface="Times New Roman" panose="02020603050405020304" pitchFamily="18" charset="0"/>
              </a:rPr>
              <a:t>	17% 	</a:t>
            </a:r>
          </a:p>
          <a:p>
            <a:r>
              <a:rPr lang="fr-FR" sz="1400" dirty="0" smtClean="0">
                <a:solidFill>
                  <a:srgbClr val="000000"/>
                </a:solidFill>
                <a:latin typeface="Times New Roman" panose="02020603050405020304" pitchFamily="18" charset="0"/>
              </a:rPr>
              <a:t>Trade-Related Investment Measures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65</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Legal Convergence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15</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Intelectual Property Rights	</a:t>
            </a:r>
            <a:r>
              <a:rPr lang="fr-FR" sz="1400" dirty="0">
                <a:solidFill>
                  <a:srgbClr val="000000"/>
                </a:solidFill>
                <a:latin typeface="Times New Roman" panose="02020603050405020304" pitchFamily="18" charset="0"/>
              </a:rPr>
              <a:t>	58% 	</a:t>
            </a:r>
            <a:r>
              <a:rPr lang="fr-FR" sz="1400" dirty="0" smtClean="0">
                <a:solidFill>
                  <a:srgbClr val="000000"/>
                </a:solidFill>
                <a:latin typeface="Times New Roman" panose="02020603050405020304" pitchFamily="18" charset="0"/>
              </a:rPr>
              <a:t>Human Rights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13</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Capital flows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57</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Political Dialogue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13</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Environmental  Laws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45</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Statistics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13</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Agriculture				31</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Data Protection		</a:t>
            </a:r>
            <a:r>
              <a:rPr lang="fr-FR" sz="1400" dirty="0">
                <a:solidFill>
                  <a:srgbClr val="000000"/>
                </a:solidFill>
                <a:latin typeface="Times New Roman" panose="02020603050405020304" pitchFamily="18" charset="0"/>
              </a:rPr>
              <a:t>	12% 	</a:t>
            </a:r>
          </a:p>
          <a:p>
            <a:r>
              <a:rPr lang="fr-FR" sz="1400" dirty="0" smtClean="0">
                <a:solidFill>
                  <a:srgbClr val="000000"/>
                </a:solidFill>
                <a:latin typeface="Times New Roman" panose="02020603050405020304" pitchFamily="18" charset="0"/>
              </a:rPr>
              <a:t>Regional Cooperation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30</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Illicit Drogs</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12</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Visa Waiver and Asylum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30</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Illegal Immigration</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11</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Labor Market Regulation</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29</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Audiovisual and Media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10</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Research and Technology</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29</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Economic Policy Dialogue	 </a:t>
            </a:r>
            <a:r>
              <a:rPr lang="fr-FR" sz="1400" dirty="0">
                <a:solidFill>
                  <a:srgbClr val="000000"/>
                </a:solidFill>
                <a:latin typeface="Times New Roman" panose="02020603050405020304" pitchFamily="18" charset="0"/>
              </a:rPr>
              <a:t>	10% 	</a:t>
            </a:r>
          </a:p>
          <a:p>
            <a:r>
              <a:rPr lang="fr-FR" sz="1400" dirty="0" smtClean="0">
                <a:solidFill>
                  <a:srgbClr val="000000"/>
                </a:solidFill>
                <a:latin typeface="Times New Roman" panose="02020603050405020304" pitchFamily="18" charset="0"/>
              </a:rPr>
              <a:t>Education and Training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24</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Money Laundering</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10</a:t>
            </a:r>
            <a:r>
              <a:rPr lang="fr-FR" sz="1400" dirty="0">
                <a:solidFill>
                  <a:srgbClr val="000000"/>
                </a:solidFill>
                <a:latin typeface="Times New Roman" panose="02020603050405020304" pitchFamily="18" charset="0"/>
              </a:rPr>
              <a:t>% 	</a:t>
            </a:r>
          </a:p>
          <a:p>
            <a:r>
              <a:rPr lang="es-CO" sz="1400" dirty="0" smtClean="0">
                <a:solidFill>
                  <a:srgbClr val="000000"/>
                </a:solidFill>
                <a:latin typeface="Times New Roman" panose="02020603050405020304" pitchFamily="18" charset="0"/>
              </a:rPr>
              <a:t>Energy </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24</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Health </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8</a:t>
            </a:r>
            <a:r>
              <a:rPr lang="es-CO"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Industrial Cooperation</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21</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Mining </a:t>
            </a:r>
            <a:r>
              <a:rPr lang="fr-FR" sz="1400" dirty="0">
                <a:solidFill>
                  <a:srgbClr val="000000"/>
                </a:solidFill>
                <a:latin typeface="Times New Roman" panose="02020603050405020304" pitchFamily="18" charset="0"/>
              </a:rPr>
              <a:t>E</a:t>
            </a:r>
            <a:r>
              <a:rPr lang="fr-FR" sz="1400" dirty="0" smtClean="0">
                <a:solidFill>
                  <a:srgbClr val="000000"/>
                </a:solidFill>
                <a:latin typeface="Times New Roman" panose="02020603050405020304" pitchFamily="18" charset="0"/>
              </a:rPr>
              <a:t>xplotation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8</a:t>
            </a:r>
            <a:r>
              <a:rPr lang="fr-FR" sz="1400" dirty="0">
                <a:solidFill>
                  <a:srgbClr val="000000"/>
                </a:solidFill>
                <a:latin typeface="Times New Roman" panose="02020603050405020304" pitchFamily="18" charset="0"/>
              </a:rPr>
              <a:t>% 	</a:t>
            </a:r>
          </a:p>
          <a:p>
            <a:r>
              <a:rPr lang="fr-FR" sz="1400" dirty="0" smtClean="0">
                <a:solidFill>
                  <a:srgbClr val="000000"/>
                </a:solidFill>
                <a:latin typeface="Times New Roman" panose="02020603050405020304" pitchFamily="18" charset="0"/>
              </a:rPr>
              <a:t>Cultural Cooperation</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20</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Fiscalité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8</a:t>
            </a:r>
            <a:r>
              <a:rPr lang="fr-FR" sz="1400" dirty="0">
                <a:solidFill>
                  <a:srgbClr val="000000"/>
                </a:solidFill>
                <a:latin typeface="Times New Roman" panose="02020603050405020304" pitchFamily="18" charset="0"/>
              </a:rPr>
              <a:t>% 	</a:t>
            </a:r>
          </a:p>
          <a:p>
            <a:r>
              <a:rPr lang="fr-FR" sz="1400" dirty="0">
                <a:solidFill>
                  <a:srgbClr val="000000"/>
                </a:solidFill>
                <a:latin typeface="Times New Roman" panose="02020603050405020304" pitchFamily="18" charset="0"/>
              </a:rPr>
              <a:t>Social Subjects 			20% 	Government procurement 		5% 	</a:t>
            </a:r>
          </a:p>
          <a:p>
            <a:r>
              <a:rPr lang="es-CO" sz="1400" dirty="0" smtClean="0">
                <a:solidFill>
                  <a:srgbClr val="000000"/>
                </a:solidFill>
                <a:latin typeface="Times New Roman" panose="02020603050405020304" pitchFamily="18" charset="0"/>
              </a:rPr>
              <a:t>Consumer Protection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18</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Terrorism </a:t>
            </a:r>
            <a:r>
              <a:rPr lang="fr-FR" sz="1400" dirty="0">
                <a:solidFill>
                  <a:srgbClr val="000000"/>
                </a:solidFill>
                <a:latin typeface="Times New Roman" panose="02020603050405020304" pitchFamily="18" charset="0"/>
              </a:rPr>
              <a:t>				5% 	</a:t>
            </a:r>
          </a:p>
          <a:p>
            <a:r>
              <a:rPr lang="fr-FR" sz="1400" dirty="0" smtClean="0">
                <a:solidFill>
                  <a:srgbClr val="000000"/>
                </a:solidFill>
                <a:latin typeface="Times New Roman" panose="02020603050405020304" pitchFamily="18" charset="0"/>
              </a:rPr>
              <a:t>Information Technology</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18</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Politiques </a:t>
            </a:r>
            <a:r>
              <a:rPr lang="fr-FR" sz="1400" dirty="0">
                <a:solidFill>
                  <a:srgbClr val="000000"/>
                </a:solidFill>
                <a:latin typeface="Times New Roman" panose="02020603050405020304" pitchFamily="18" charset="0"/>
              </a:rPr>
              <a:t>d'innovation </a:t>
            </a:r>
            <a:r>
              <a:rPr lang="fr-FR" sz="1400" dirty="0" smtClean="0">
                <a:solidFill>
                  <a:srgbClr val="000000"/>
                </a:solidFill>
                <a:latin typeface="Times New Roman" panose="02020603050405020304" pitchFamily="18" charset="0"/>
              </a:rPr>
              <a:t>		</a:t>
            </a:r>
            <a:r>
              <a:rPr lang="fr-FR" sz="1400" dirty="0">
                <a:solidFill>
                  <a:srgbClr val="000000"/>
                </a:solidFill>
                <a:latin typeface="Times New Roman" panose="02020603050405020304" pitchFamily="18" charset="0"/>
              </a:rPr>
              <a:t>	3% 	</a:t>
            </a:r>
          </a:p>
          <a:p>
            <a:r>
              <a:rPr lang="fr-FR" sz="1400" dirty="0" smtClean="0">
                <a:solidFill>
                  <a:srgbClr val="000000"/>
                </a:solidFill>
                <a:latin typeface="Times New Roman" panose="02020603050405020304" pitchFamily="18" charset="0"/>
              </a:rPr>
              <a:t>Anti-Coruption Policy	</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	17</a:t>
            </a:r>
            <a:r>
              <a:rPr lang="fr-FR" sz="1400" dirty="0">
                <a:solidFill>
                  <a:srgbClr val="000000"/>
                </a:solidFill>
                <a:latin typeface="Times New Roman" panose="02020603050405020304" pitchFamily="18" charset="0"/>
              </a:rPr>
              <a:t>% 	</a:t>
            </a:r>
            <a:r>
              <a:rPr lang="fr-FR" sz="1400" dirty="0" smtClean="0">
                <a:solidFill>
                  <a:srgbClr val="000000"/>
                </a:solidFill>
                <a:latin typeface="Times New Roman" panose="02020603050405020304" pitchFamily="18" charset="0"/>
              </a:rPr>
              <a:t>Sécurité </a:t>
            </a:r>
            <a:r>
              <a:rPr lang="fr-FR" sz="1400" dirty="0">
                <a:solidFill>
                  <a:srgbClr val="000000"/>
                </a:solidFill>
                <a:latin typeface="Times New Roman" panose="02020603050405020304" pitchFamily="18" charset="0"/>
              </a:rPr>
              <a:t>nucléaire 	</a:t>
            </a:r>
            <a:r>
              <a:rPr lang="fr-FR" sz="1400" dirty="0" smtClean="0">
                <a:solidFill>
                  <a:srgbClr val="000000"/>
                </a:solidFill>
                <a:latin typeface="Times New Roman" panose="02020603050405020304" pitchFamily="18" charset="0"/>
              </a:rPr>
              <a:t>		3% </a:t>
            </a:r>
            <a:r>
              <a:rPr lang="fr-FR" sz="1400" dirty="0">
                <a:solidFill>
                  <a:srgbClr val="000000"/>
                </a:solidFill>
                <a:latin typeface="Times New Roman" panose="02020603050405020304" pitchFamily="18" charset="0"/>
              </a:rPr>
              <a:t>	</a:t>
            </a:r>
          </a:p>
          <a:p>
            <a:r>
              <a:rPr lang="es-CO" sz="1400" dirty="0" smtClean="0">
                <a:solidFill>
                  <a:srgbClr val="000000"/>
                </a:solidFill>
                <a:latin typeface="Times New Roman" panose="02020603050405020304" pitchFamily="18" charset="0"/>
              </a:rPr>
              <a:t>Financial Assistance</a:t>
            </a:r>
            <a:r>
              <a:rPr lang="es-CO" sz="1400" dirty="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17</a:t>
            </a:r>
            <a:r>
              <a:rPr lang="es-CO" sz="1400" dirty="0">
                <a:solidFill>
                  <a:srgbClr val="000000"/>
                </a:solidFill>
                <a:latin typeface="Times New Roman" panose="02020603050405020304" pitchFamily="18" charset="0"/>
              </a:rPr>
              <a:t>% 	</a:t>
            </a:r>
            <a:r>
              <a:rPr lang="es-CO" sz="1400" dirty="0" smtClean="0">
                <a:solidFill>
                  <a:srgbClr val="FF0000"/>
                </a:solidFill>
                <a:latin typeface="Times New Roman" panose="02020603050405020304" pitchFamily="18" charset="0"/>
              </a:rPr>
              <a:t>Gender Inequality</a:t>
            </a:r>
            <a:r>
              <a:rPr lang="es-CO" sz="1400" dirty="0" smtClean="0">
                <a:solidFill>
                  <a:srgbClr val="000000"/>
                </a:solidFill>
                <a:latin typeface="Times New Roman" panose="02020603050405020304" pitchFamily="18" charset="0"/>
              </a:rPr>
              <a:t>			</a:t>
            </a:r>
            <a:r>
              <a:rPr lang="es-CO" sz="1400" dirty="0" smtClean="0">
                <a:solidFill>
                  <a:srgbClr val="000000"/>
                </a:solidFill>
                <a:latin typeface="Times New Roman" panose="02020603050405020304" pitchFamily="18" charset="0"/>
              </a:rPr>
              <a:t> &lt;10%</a:t>
            </a:r>
            <a:endParaRPr lang="es-CO" sz="1400" dirty="0">
              <a:solidFill>
                <a:srgbClr val="000000"/>
              </a:solidFill>
              <a:latin typeface="Times New Roman" panose="02020603050405020304" pitchFamily="18" charset="0"/>
            </a:endParaRPr>
          </a:p>
        </p:txBody>
      </p:sp>
      <p:sp>
        <p:nvSpPr>
          <p:cNvPr id="6" name="CuadroTexto 5"/>
          <p:cNvSpPr txBox="1"/>
          <p:nvPr/>
        </p:nvSpPr>
        <p:spPr>
          <a:xfrm>
            <a:off x="1208690" y="6596390"/>
            <a:ext cx="5633545" cy="261610"/>
          </a:xfrm>
          <a:prstGeom prst="rect">
            <a:avLst/>
          </a:prstGeom>
          <a:noFill/>
        </p:spPr>
        <p:txBody>
          <a:bodyPr wrap="square" rtlCol="0">
            <a:spAutoFit/>
          </a:bodyPr>
          <a:lstStyle/>
          <a:p>
            <a:r>
              <a:rPr lang="es-ES" sz="1100" dirty="0" err="1" smtClean="0"/>
              <a:t>Source</a:t>
            </a:r>
            <a:r>
              <a:rPr lang="es-ES" sz="1100" dirty="0" smtClean="0"/>
              <a:t>: Ahcar (2017) </a:t>
            </a:r>
            <a:r>
              <a:rPr lang="es-ES" sz="1100" dirty="0" err="1" smtClean="0"/>
              <a:t>based</a:t>
            </a:r>
            <a:r>
              <a:rPr lang="es-ES" sz="1100" dirty="0" smtClean="0"/>
              <a:t> </a:t>
            </a:r>
            <a:r>
              <a:rPr lang="es-ES" sz="1100" dirty="0" err="1" smtClean="0"/>
              <a:t>on</a:t>
            </a:r>
            <a:r>
              <a:rPr lang="es-ES" sz="1100" dirty="0" smtClean="0"/>
              <a:t> </a:t>
            </a:r>
            <a:r>
              <a:rPr lang="es-ES" sz="1100" dirty="0" err="1" smtClean="0"/>
              <a:t>Horn</a:t>
            </a:r>
            <a:r>
              <a:rPr lang="es-ES" sz="1100" dirty="0" smtClean="0"/>
              <a:t> et al (2010)</a:t>
            </a:r>
            <a:endParaRPr lang="es-CO" sz="1100" dirty="0"/>
          </a:p>
        </p:txBody>
      </p:sp>
    </p:spTree>
    <p:extLst>
      <p:ext uri="{BB962C8B-B14F-4D97-AF65-F5344CB8AC3E}">
        <p14:creationId xmlns:p14="http://schemas.microsoft.com/office/powerpoint/2010/main" val="396853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What</a:t>
            </a:r>
            <a:r>
              <a:rPr lang="es-ES" dirty="0" smtClean="0"/>
              <a:t> </a:t>
            </a:r>
            <a:r>
              <a:rPr lang="es-ES" dirty="0" err="1" smtClean="0"/>
              <a:t>is</a:t>
            </a:r>
            <a:r>
              <a:rPr lang="es-ES" dirty="0" smtClean="0"/>
              <a:t> </a:t>
            </a:r>
            <a:r>
              <a:rPr lang="es-ES" dirty="0" err="1" smtClean="0"/>
              <a:t>the</a:t>
            </a:r>
            <a:r>
              <a:rPr lang="es-ES" dirty="0" smtClean="0"/>
              <a:t> WTO </a:t>
            </a:r>
            <a:r>
              <a:rPr lang="es-ES" dirty="0" err="1" smtClean="0"/>
              <a:t>doing</a:t>
            </a:r>
            <a:r>
              <a:rPr lang="es-ES" dirty="0" smtClean="0"/>
              <a:t> to </a:t>
            </a:r>
            <a:r>
              <a:rPr lang="es-ES" dirty="0" err="1" smtClean="0"/>
              <a:t>improve</a:t>
            </a:r>
            <a:r>
              <a:rPr lang="es-ES" dirty="0" smtClean="0"/>
              <a:t> </a:t>
            </a:r>
            <a:r>
              <a:rPr lang="es-ES" dirty="0" err="1" smtClean="0"/>
              <a:t>the</a:t>
            </a:r>
            <a:r>
              <a:rPr lang="es-ES" dirty="0" smtClean="0"/>
              <a:t> role of </a:t>
            </a:r>
            <a:r>
              <a:rPr lang="es-ES" dirty="0" err="1" smtClean="0"/>
              <a:t>women</a:t>
            </a:r>
            <a:r>
              <a:rPr lang="es-ES" dirty="0" smtClean="0"/>
              <a:t> in </a:t>
            </a:r>
            <a:r>
              <a:rPr lang="es-ES" dirty="0" err="1" smtClean="0"/>
              <a:t>trade</a:t>
            </a:r>
            <a:r>
              <a:rPr lang="es-ES" dirty="0" smtClean="0"/>
              <a:t>?</a:t>
            </a:r>
            <a:endParaRPr lang="es-CO" dirty="0"/>
          </a:p>
        </p:txBody>
      </p:sp>
      <p:sp>
        <p:nvSpPr>
          <p:cNvPr id="3" name="Marcador de contenido 2"/>
          <p:cNvSpPr>
            <a:spLocks noGrp="1"/>
          </p:cNvSpPr>
          <p:nvPr>
            <p:ph idx="1"/>
          </p:nvPr>
        </p:nvSpPr>
        <p:spPr>
          <a:xfrm>
            <a:off x="838198" y="1914009"/>
            <a:ext cx="10985392" cy="4351338"/>
          </a:xfrm>
        </p:spPr>
        <p:txBody>
          <a:bodyPr/>
          <a:lstStyle/>
          <a:p>
            <a:pPr marL="0" indent="0">
              <a:buNone/>
            </a:pPr>
            <a:r>
              <a:rPr lang="en-US" dirty="0" smtClean="0"/>
              <a:t>1) </a:t>
            </a:r>
            <a:r>
              <a:rPr lang="en-US" dirty="0" smtClean="0"/>
              <a:t>Working to raise</a:t>
            </a:r>
            <a:r>
              <a:rPr lang="en-US" dirty="0" smtClean="0"/>
              <a:t> </a:t>
            </a:r>
            <a:r>
              <a:rPr lang="en-US" dirty="0"/>
              <a:t>awareness on the link between trade and gender; </a:t>
            </a:r>
            <a:endParaRPr lang="en-US" dirty="0" smtClean="0"/>
          </a:p>
          <a:p>
            <a:pPr marL="514350" indent="-514350">
              <a:buAutoNum type="arabicParenR"/>
            </a:pPr>
            <a:endParaRPr lang="en-US" dirty="0"/>
          </a:p>
          <a:p>
            <a:pPr marL="0" indent="0">
              <a:buNone/>
            </a:pPr>
            <a:r>
              <a:rPr lang="en-US" dirty="0" smtClean="0"/>
              <a:t>2</a:t>
            </a:r>
            <a:r>
              <a:rPr lang="en-US" dirty="0"/>
              <a:t>) </a:t>
            </a:r>
            <a:r>
              <a:rPr lang="en-US" dirty="0"/>
              <a:t>F</a:t>
            </a:r>
            <a:r>
              <a:rPr lang="en-US" dirty="0" smtClean="0"/>
              <a:t>acilitating </a:t>
            </a:r>
            <a:r>
              <a:rPr lang="en-US" dirty="0"/>
              <a:t>WTO members' action on trade and gender</a:t>
            </a:r>
            <a:r>
              <a:rPr lang="en-US" dirty="0" smtClean="0"/>
              <a:t>;</a:t>
            </a:r>
          </a:p>
          <a:p>
            <a:pPr marL="0" indent="0">
              <a:buNone/>
            </a:pPr>
            <a:r>
              <a:rPr lang="en-US" dirty="0" smtClean="0"/>
              <a:t> </a:t>
            </a:r>
          </a:p>
          <a:p>
            <a:pPr marL="0" indent="0">
              <a:buNone/>
            </a:pPr>
            <a:r>
              <a:rPr lang="en-US" dirty="0" smtClean="0"/>
              <a:t>3</a:t>
            </a:r>
            <a:r>
              <a:rPr lang="en-US" dirty="0"/>
              <a:t>) </a:t>
            </a:r>
            <a:r>
              <a:rPr lang="en-US" dirty="0"/>
              <a:t>G</a:t>
            </a:r>
            <a:r>
              <a:rPr lang="en-US" dirty="0" smtClean="0"/>
              <a:t>enerating </a:t>
            </a:r>
            <a:r>
              <a:rPr lang="en-US" dirty="0"/>
              <a:t>new data on the impact of trade on women; </a:t>
            </a:r>
            <a:endParaRPr lang="en-US" dirty="0" smtClean="0"/>
          </a:p>
          <a:p>
            <a:pPr marL="0" indent="0">
              <a:buNone/>
            </a:pPr>
            <a:endParaRPr lang="en-US" dirty="0"/>
          </a:p>
          <a:p>
            <a:pPr marL="0" indent="0">
              <a:buNone/>
            </a:pPr>
            <a:r>
              <a:rPr lang="en-US" dirty="0" smtClean="0"/>
              <a:t>4</a:t>
            </a:r>
            <a:r>
              <a:rPr lang="en-US" dirty="0"/>
              <a:t>) </a:t>
            </a:r>
            <a:r>
              <a:rPr lang="en-US" dirty="0" smtClean="0"/>
              <a:t>Providing </a:t>
            </a:r>
            <a:r>
              <a:rPr lang="en-US" dirty="0"/>
              <a:t>training to government officials and to women entrepreneurs.</a:t>
            </a:r>
            <a:endParaRPr lang="es-CO" dirty="0"/>
          </a:p>
        </p:txBody>
      </p:sp>
      <p:sp>
        <p:nvSpPr>
          <p:cNvPr id="4" name="Rectángulo 3"/>
          <p:cNvSpPr/>
          <p:nvPr/>
        </p:nvSpPr>
        <p:spPr>
          <a:xfrm>
            <a:off x="735723" y="6488668"/>
            <a:ext cx="9175531" cy="276999"/>
          </a:xfrm>
          <a:prstGeom prst="rect">
            <a:avLst/>
          </a:prstGeom>
        </p:spPr>
        <p:txBody>
          <a:bodyPr wrap="square">
            <a:spAutoFit/>
          </a:bodyPr>
          <a:lstStyle/>
          <a:p>
            <a:r>
              <a:rPr lang="es-CO" sz="1200" dirty="0" err="1" smtClean="0"/>
              <a:t>Source</a:t>
            </a:r>
            <a:r>
              <a:rPr lang="es-CO" sz="1200" dirty="0" smtClean="0"/>
              <a:t>: https://www.wto.org/english/tratop_e/womenandtrade_e/womenandtrade_e.htm</a:t>
            </a:r>
            <a:endParaRPr lang="es-CO" sz="1200" dirty="0"/>
          </a:p>
        </p:txBody>
      </p:sp>
    </p:spTree>
    <p:extLst>
      <p:ext uri="{BB962C8B-B14F-4D97-AF65-F5344CB8AC3E}">
        <p14:creationId xmlns:p14="http://schemas.microsoft.com/office/powerpoint/2010/main" val="192797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WTO Technical assistance</a:t>
            </a:r>
            <a:br>
              <a:rPr lang="en-US" dirty="0" smtClean="0"/>
            </a:br>
            <a:endParaRPr lang="es-CO" dirty="0"/>
          </a:p>
        </p:txBody>
      </p:sp>
      <p:sp>
        <p:nvSpPr>
          <p:cNvPr id="3" name="Marcador de contenido 2"/>
          <p:cNvSpPr>
            <a:spLocks noGrp="1"/>
          </p:cNvSpPr>
          <p:nvPr>
            <p:ph idx="1"/>
          </p:nvPr>
        </p:nvSpPr>
        <p:spPr/>
        <p:txBody>
          <a:bodyPr/>
          <a:lstStyle/>
          <a:p>
            <a:pPr marL="0" indent="0">
              <a:buNone/>
            </a:pPr>
            <a:r>
              <a:rPr lang="en-US" dirty="0" smtClean="0"/>
              <a:t>“The WTO's Technical Assistance plan 2018-2019 includes a section on gender, providing a mandate for the WTO to develop a training module on trade and gender. </a:t>
            </a:r>
          </a:p>
          <a:p>
            <a:pPr marL="0" indent="0">
              <a:buNone/>
            </a:pPr>
            <a:endParaRPr lang="en-US" dirty="0"/>
          </a:p>
          <a:p>
            <a:pPr marL="0" indent="0">
              <a:buNone/>
            </a:pPr>
            <a:r>
              <a:rPr lang="en-US" dirty="0" smtClean="0"/>
              <a:t>The objective of the module is to focus "on trade policy with the aim to raise awareness and enhance the aptitude of policy makers to incorporate gender considerations in their analysis and trade policy development or </a:t>
            </a:r>
            <a:r>
              <a:rPr lang="en-US" dirty="0" smtClean="0">
                <a:solidFill>
                  <a:srgbClr val="FF0000"/>
                </a:solidFill>
              </a:rPr>
              <a:t>negotiations</a:t>
            </a:r>
            <a:r>
              <a:rPr lang="en-US" dirty="0" smtClean="0"/>
              <a:t>” (WTO, 2019)</a:t>
            </a:r>
            <a:endParaRPr lang="es-CO" dirty="0"/>
          </a:p>
        </p:txBody>
      </p:sp>
      <p:sp>
        <p:nvSpPr>
          <p:cNvPr id="4" name="Rectángulo 3"/>
          <p:cNvSpPr/>
          <p:nvPr/>
        </p:nvSpPr>
        <p:spPr>
          <a:xfrm>
            <a:off x="735723" y="6488668"/>
            <a:ext cx="9175531" cy="276999"/>
          </a:xfrm>
          <a:prstGeom prst="rect">
            <a:avLst/>
          </a:prstGeom>
        </p:spPr>
        <p:txBody>
          <a:bodyPr wrap="square">
            <a:spAutoFit/>
          </a:bodyPr>
          <a:lstStyle/>
          <a:p>
            <a:r>
              <a:rPr lang="es-CO" sz="1200" dirty="0" err="1" smtClean="0"/>
              <a:t>Source</a:t>
            </a:r>
            <a:r>
              <a:rPr lang="es-CO" sz="1200" dirty="0" smtClean="0"/>
              <a:t>: https://www.wto.org/english/tratop_e/womenandtrade_e/womenandtrade_e.htm</a:t>
            </a:r>
            <a:endParaRPr lang="es-CO" sz="1200" dirty="0"/>
          </a:p>
        </p:txBody>
      </p:sp>
    </p:spTree>
    <p:extLst>
      <p:ext uri="{BB962C8B-B14F-4D97-AF65-F5344CB8AC3E}">
        <p14:creationId xmlns:p14="http://schemas.microsoft.com/office/powerpoint/2010/main" val="391371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600309"/>
          </a:xfrm>
        </p:spPr>
        <p:txBody>
          <a:bodyPr>
            <a:noAutofit/>
          </a:bodyPr>
          <a:lstStyle/>
          <a:p>
            <a:pPr algn="ctr"/>
            <a:r>
              <a:rPr lang="en-US" sz="2800" b="1" dirty="0" smtClean="0"/>
              <a:t>Discussions and lessons from the “Workshop on Gender Considerations  in Trade Agreements”. </a:t>
            </a:r>
            <a:br>
              <a:rPr lang="en-US" sz="2800" b="1" dirty="0" smtClean="0"/>
            </a:br>
            <a:r>
              <a:rPr lang="en-US" sz="2800" b="1" dirty="0" smtClean="0"/>
              <a:t>Geneva (WTO), March 28</a:t>
            </a:r>
            <a:r>
              <a:rPr lang="en-US" sz="2800" b="1" baseline="30000" dirty="0" smtClean="0"/>
              <a:t>th</a:t>
            </a:r>
            <a:r>
              <a:rPr lang="en-US" sz="2800" b="1" dirty="0" smtClean="0"/>
              <a:t>, 2019.</a:t>
            </a:r>
            <a:r>
              <a:rPr lang="es-CO" sz="2800" dirty="0" smtClean="0"/>
              <a:t/>
            </a:r>
            <a:br>
              <a:rPr lang="es-CO" sz="2800" dirty="0" smtClean="0"/>
            </a:br>
            <a:endParaRPr lang="es-CO" sz="2800" b="1" dirty="0"/>
          </a:p>
        </p:txBody>
      </p:sp>
      <p:sp>
        <p:nvSpPr>
          <p:cNvPr id="3" name="Marcador de contenido 2"/>
          <p:cNvSpPr>
            <a:spLocks noGrp="1"/>
          </p:cNvSpPr>
          <p:nvPr>
            <p:ph idx="1"/>
          </p:nvPr>
        </p:nvSpPr>
        <p:spPr>
          <a:xfrm>
            <a:off x="838200" y="2238703"/>
            <a:ext cx="10515600" cy="3938260"/>
          </a:xfrm>
        </p:spPr>
        <p:txBody>
          <a:bodyPr>
            <a:normAutofit fontScale="92500" lnSpcReduction="10000"/>
          </a:bodyPr>
          <a:lstStyle/>
          <a:p>
            <a:r>
              <a:rPr lang="es-CO" dirty="0"/>
              <a:t>Jaime de </a:t>
            </a:r>
            <a:r>
              <a:rPr lang="es-CO" dirty="0" smtClean="0"/>
              <a:t>Melo. </a:t>
            </a:r>
            <a:r>
              <a:rPr lang="fr-FR" dirty="0" smtClean="0"/>
              <a:t> Fondation pour les études et recherches sur le développement international </a:t>
            </a:r>
            <a:endParaRPr lang="es-CO" b="1" dirty="0" smtClean="0"/>
          </a:p>
          <a:p>
            <a:r>
              <a:rPr lang="en-US" dirty="0" smtClean="0"/>
              <a:t>Carolyn Rodrigues Birkett. FAO</a:t>
            </a:r>
          </a:p>
          <a:p>
            <a:r>
              <a:rPr lang="en-US" i="1" dirty="0" smtClean="0"/>
              <a:t> </a:t>
            </a:r>
            <a:r>
              <a:rPr lang="en-US" dirty="0" smtClean="0"/>
              <a:t>David Luke. UN - African Trade Policy Centre (ATPC) </a:t>
            </a:r>
          </a:p>
          <a:p>
            <a:r>
              <a:rPr lang="en-US" i="1" dirty="0" smtClean="0"/>
              <a:t> </a:t>
            </a:r>
            <a:r>
              <a:rPr lang="en-US" dirty="0" smtClean="0"/>
              <a:t>Simonetta </a:t>
            </a:r>
            <a:r>
              <a:rPr lang="en-US" dirty="0" err="1" smtClean="0"/>
              <a:t>Zarrill</a:t>
            </a:r>
            <a:r>
              <a:rPr lang="en-US" dirty="0" smtClean="0"/>
              <a:t>. UNCTAD </a:t>
            </a:r>
          </a:p>
          <a:p>
            <a:r>
              <a:rPr lang="en-US" i="1" dirty="0" smtClean="0"/>
              <a:t> </a:t>
            </a:r>
            <a:r>
              <a:rPr lang="es-CO" dirty="0" smtClean="0"/>
              <a:t>José-Antonio </a:t>
            </a:r>
            <a:r>
              <a:rPr lang="es-CO" dirty="0" err="1" smtClean="0"/>
              <a:t>Monteiro</a:t>
            </a:r>
            <a:r>
              <a:rPr lang="es-CO" dirty="0" smtClean="0"/>
              <a:t>, WTO</a:t>
            </a:r>
          </a:p>
          <a:p>
            <a:r>
              <a:rPr lang="en-US" i="1" dirty="0" smtClean="0"/>
              <a:t> </a:t>
            </a:r>
            <a:r>
              <a:rPr lang="en-US" dirty="0" err="1" smtClean="0"/>
              <a:t>Ignacia</a:t>
            </a:r>
            <a:r>
              <a:rPr lang="en-US" dirty="0" smtClean="0"/>
              <a:t> </a:t>
            </a:r>
            <a:r>
              <a:rPr lang="en-US" dirty="0" err="1" smtClean="0"/>
              <a:t>Simonetti</a:t>
            </a:r>
            <a:r>
              <a:rPr lang="en-US" dirty="0" smtClean="0"/>
              <a:t>. Gender Department, Ministry of Foreign Affairs of Chile</a:t>
            </a:r>
            <a:r>
              <a:rPr lang="en-US" i="1" dirty="0" smtClean="0"/>
              <a:t>. </a:t>
            </a:r>
            <a:endParaRPr lang="en-US" dirty="0"/>
          </a:p>
          <a:p>
            <a:r>
              <a:rPr lang="en-US" i="1" dirty="0" smtClean="0"/>
              <a:t> </a:t>
            </a:r>
            <a:r>
              <a:rPr lang="en-US" dirty="0" smtClean="0"/>
              <a:t>Andre Francois Giroux. Trade Agreements Secretariat, Global Affairs Canada. </a:t>
            </a:r>
            <a:endParaRPr lang="es-CO" dirty="0"/>
          </a:p>
        </p:txBody>
      </p:sp>
    </p:spTree>
    <p:extLst>
      <p:ext uri="{BB962C8B-B14F-4D97-AF65-F5344CB8AC3E}">
        <p14:creationId xmlns:p14="http://schemas.microsoft.com/office/powerpoint/2010/main" val="1376584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4692</TotalTime>
  <Words>1138</Words>
  <Application>Microsoft Office PowerPoint</Application>
  <PresentationFormat>Custom</PresentationFormat>
  <Paragraphs>152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de Office</vt:lpstr>
      <vt:lpstr>How Can Colombia Advance to a Gender-Aware Trade Policy?  Lessons from the WTO</vt:lpstr>
      <vt:lpstr>Introduction: Importance and context</vt:lpstr>
      <vt:lpstr>PowerPoint Presentation</vt:lpstr>
      <vt:lpstr>Objectives</vt:lpstr>
      <vt:lpstr>Methodology</vt:lpstr>
      <vt:lpstr>PowerPoint Presentation</vt:lpstr>
      <vt:lpstr>What is the WTO doing to improve the role of women in trade?</vt:lpstr>
      <vt:lpstr>WTO Technical assistance </vt:lpstr>
      <vt:lpstr>Discussions and lessons from the “Workshop on Gender Considerations  in Trade Agreements”.  Geneva (WTO), March 28th, 2019. </vt:lpstr>
      <vt:lpstr>Jaime de Melo.  Remarks on Gender in the Trade Facilitation Agreement. </vt:lpstr>
      <vt:lpstr>Carolyn Rodrigues Birkett. Reflections on new ideas on Gender in Trade agreements: FAO’s perspective. </vt:lpstr>
      <vt:lpstr>David Luke. UN - African Trade Policy Centre (ATPC)</vt:lpstr>
      <vt:lpstr>Simonetta Zarrill.  Gender Considerations in RECs:  The Cases of EAC and MERCOSUR</vt:lpstr>
      <vt:lpstr>José-Antonio Monteiro. Gender-related Provisions in RTAs.</vt:lpstr>
      <vt:lpstr>Andre Francois Giroux. Integrating Women in International Trade: The Canadian Approach.</vt:lpstr>
      <vt:lpstr>Ignacia Simonetti.  Gender Considerations in Trade Agreements.</vt:lpstr>
      <vt:lpstr>Gender Provisions in Colombia’s RTA</vt:lpstr>
      <vt:lpstr>Conclusion</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Wokshop Economía Internacional, Productividad y Género</dc:title>
  <dc:creator>Jaime Rafael Ahcar Olmos</dc:creator>
  <cp:lastModifiedBy>Jaime JaimeR</cp:lastModifiedBy>
  <cp:revision>67</cp:revision>
  <dcterms:created xsi:type="dcterms:W3CDTF">2019-10-01T15:46:41Z</dcterms:created>
  <dcterms:modified xsi:type="dcterms:W3CDTF">2019-10-06T22:30:22Z</dcterms:modified>
</cp:coreProperties>
</file>