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3687" r:id="rId3"/>
    <p:sldMasterId id="2147483700" r:id="rId4"/>
    <p:sldMasterId id="2147483713" r:id="rId5"/>
  </p:sldMasterIdLst>
  <p:notesMasterIdLst>
    <p:notesMasterId r:id="rId25"/>
  </p:notesMasterIdLst>
  <p:sldIdLst>
    <p:sldId id="298" r:id="rId6"/>
    <p:sldId id="299" r:id="rId7"/>
    <p:sldId id="300" r:id="rId8"/>
    <p:sldId id="301" r:id="rId9"/>
    <p:sldId id="303" r:id="rId10"/>
    <p:sldId id="304" r:id="rId11"/>
    <p:sldId id="306" r:id="rId12"/>
    <p:sldId id="305" r:id="rId13"/>
    <p:sldId id="307" r:id="rId14"/>
    <p:sldId id="308" r:id="rId15"/>
    <p:sldId id="309" r:id="rId16"/>
    <p:sldId id="310" r:id="rId17"/>
    <p:sldId id="311" r:id="rId18"/>
    <p:sldId id="312" r:id="rId19"/>
    <p:sldId id="313" r:id="rId20"/>
    <p:sldId id="314" r:id="rId21"/>
    <p:sldId id="315" r:id="rId22"/>
    <p:sldId id="316" r:id="rId23"/>
    <p:sldId id="317" r:id="rId24"/>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C4039-654D-46D2-89AD-21A294FC3BA7}" type="datetimeFigureOut">
              <a:rPr lang="es-UY" smtClean="0"/>
              <a:t>7/10/2019</a:t>
            </a:fld>
            <a:endParaRPr lang="es-U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1EFD5-71DA-466D-A2A5-2F7956FA82AD}" type="slidenum">
              <a:rPr lang="es-UY" smtClean="0"/>
              <a:t>‹Nº›</a:t>
            </a:fld>
            <a:endParaRPr lang="es-UY"/>
          </a:p>
        </p:txBody>
      </p:sp>
    </p:spTree>
    <p:extLst>
      <p:ext uri="{BB962C8B-B14F-4D97-AF65-F5344CB8AC3E}">
        <p14:creationId xmlns:p14="http://schemas.microsoft.com/office/powerpoint/2010/main" val="208034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UY" altLang="es-UY" smtClean="0">
              <a:latin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612185-9878-4C5F-B2AF-F80EE5CD4ABD}" type="slidenum">
              <a:rPr kumimoji="0" lang="en-US" altLang="es-UY"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s-UY"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2048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1"/>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grpSp>
      <p:sp>
        <p:nvSpPr>
          <p:cNvPr id="25602" name="Rectangle 2"/>
          <p:cNvSpPr>
            <a:spLocks noGrp="1" noChangeArrowheads="1"/>
          </p:cNvSpPr>
          <p:nvPr>
            <p:ph type="ctrTitle"/>
          </p:nvPr>
        </p:nvSpPr>
        <p:spPr>
          <a:xfrm>
            <a:off x="914400" y="685800"/>
            <a:ext cx="10363200" cy="2127250"/>
          </a:xfrm>
        </p:spPr>
        <p:txBody>
          <a:bodyPr/>
          <a:lstStyle>
            <a:lvl1pPr algn="ctr">
              <a:defRPr sz="5800"/>
            </a:lvl1pPr>
          </a:lstStyle>
          <a:p>
            <a:r>
              <a:rPr lang="es-ES_tradnl"/>
              <a:t>Haga clic para cambiar el estilo de título	</a:t>
            </a:r>
          </a:p>
        </p:txBody>
      </p:sp>
      <p:sp>
        <p:nvSpPr>
          <p:cNvPr id="2560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s-ES_tradnl"/>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fontAlgn="base">
              <a:spcAft>
                <a:spcPct val="0"/>
              </a:spcAft>
              <a:defRPr/>
            </a:pPr>
            <a:endParaRPr lang="es-ES_tradnl">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Aft>
                <a:spcPct val="0"/>
              </a:spcAft>
              <a:defRPr/>
            </a:pPr>
            <a:endParaRPr lang="es-ES_tradnl">
              <a:solidFill>
                <a:srgbClr val="000000"/>
              </a:solidFill>
            </a:endParaRPr>
          </a:p>
        </p:txBody>
      </p:sp>
      <p:sp>
        <p:nvSpPr>
          <p:cNvPr id="10" name="Rectangle 6"/>
          <p:cNvSpPr>
            <a:spLocks noGrp="1" noChangeArrowheads="1"/>
          </p:cNvSpPr>
          <p:nvPr>
            <p:ph type="sldNum" sz="quarter" idx="12"/>
          </p:nvPr>
        </p:nvSpPr>
        <p:spPr/>
        <p:txBody>
          <a:bodyPr/>
          <a:lstStyle>
            <a:lvl1pPr>
              <a:defRPr smtClean="0"/>
            </a:lvl1pPr>
          </a:lstStyle>
          <a:p>
            <a:pPr fontAlgn="base">
              <a:spcAft>
                <a:spcPct val="0"/>
              </a:spcAft>
              <a:defRPr/>
            </a:pPr>
            <a:fld id="{23794631-C238-4680-8AA4-82B6965E8E22}"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44241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BF1A893A-AC9E-42B8-9DCF-1B2D5715DB0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52072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6BD4F79-22DD-40FE-8FD2-B57AA6ABCB7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314332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9600" y="277813"/>
            <a:ext cx="10972800" cy="58531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3F3E6E00-E679-4725-9D55-DC913B3469CA}"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774187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1"/>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grpSp>
      <p:sp>
        <p:nvSpPr>
          <p:cNvPr id="25602" name="Rectangle 2"/>
          <p:cNvSpPr>
            <a:spLocks noGrp="1" noChangeArrowheads="1"/>
          </p:cNvSpPr>
          <p:nvPr>
            <p:ph type="ctrTitle"/>
          </p:nvPr>
        </p:nvSpPr>
        <p:spPr>
          <a:xfrm>
            <a:off x="914400" y="685800"/>
            <a:ext cx="10363200" cy="2127250"/>
          </a:xfrm>
        </p:spPr>
        <p:txBody>
          <a:bodyPr/>
          <a:lstStyle>
            <a:lvl1pPr algn="ctr">
              <a:defRPr sz="5800"/>
            </a:lvl1pPr>
          </a:lstStyle>
          <a:p>
            <a:r>
              <a:rPr lang="es-ES_tradnl"/>
              <a:t>Haga clic para cambiar el estilo de título	</a:t>
            </a:r>
          </a:p>
        </p:txBody>
      </p:sp>
      <p:sp>
        <p:nvSpPr>
          <p:cNvPr id="2560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s-ES_tradnl"/>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fontAlgn="base">
              <a:spcAft>
                <a:spcPct val="0"/>
              </a:spcAft>
              <a:defRPr/>
            </a:pPr>
            <a:endParaRPr lang="es-ES_tradnl">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Aft>
                <a:spcPct val="0"/>
              </a:spcAft>
              <a:defRPr/>
            </a:pPr>
            <a:endParaRPr lang="es-ES_tradnl">
              <a:solidFill>
                <a:srgbClr val="000000"/>
              </a:solidFill>
            </a:endParaRPr>
          </a:p>
        </p:txBody>
      </p:sp>
      <p:sp>
        <p:nvSpPr>
          <p:cNvPr id="10" name="Rectangle 6"/>
          <p:cNvSpPr>
            <a:spLocks noGrp="1" noChangeArrowheads="1"/>
          </p:cNvSpPr>
          <p:nvPr>
            <p:ph type="sldNum" sz="quarter" idx="12"/>
          </p:nvPr>
        </p:nvSpPr>
        <p:spPr/>
        <p:txBody>
          <a:bodyPr/>
          <a:lstStyle>
            <a:lvl1pPr>
              <a:defRPr smtClean="0"/>
            </a:lvl1pPr>
          </a:lstStyle>
          <a:p>
            <a:pPr fontAlgn="base">
              <a:spcAft>
                <a:spcPct val="0"/>
              </a:spcAft>
              <a:defRPr/>
            </a:pPr>
            <a:fld id="{23794631-C238-4680-8AA4-82B6965E8E22}"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2296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D4F0FD3-2DD8-4AF2-A1B3-2CFEFAE19B3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874057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s-U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708CD26-38ED-4A94-B216-9B946AEBB394}"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02945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95417543-3E6F-4EC5-851C-62C0EC31C85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23299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s-U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FF2B8A06-E32B-4F3C-B4F5-8DE1CCCC0B7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594432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109915B5-5ECA-4578-8448-89AC80FA79A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319981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D9EC9002-2C0D-4631-8770-4A754F2C0645}"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06795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D4F0FD3-2DD8-4AF2-A1B3-2CFEFAE19B3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041148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s-UY"/>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A1EA59D2-6803-47CE-9336-99727F6D26C8}"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822112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s-U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0ECE53BB-84A9-4718-9B5A-89743AD08C9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134092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BF1A893A-AC9E-42B8-9DCF-1B2D5715DB0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426138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6BD4F79-22DD-40FE-8FD2-B57AA6ABCB7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42073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9600" y="277813"/>
            <a:ext cx="10972800" cy="58531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3F3E6E00-E679-4725-9D55-DC913B3469CA}"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64975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1"/>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grpSp>
      <p:sp>
        <p:nvSpPr>
          <p:cNvPr id="25602" name="Rectangle 2"/>
          <p:cNvSpPr>
            <a:spLocks noGrp="1" noChangeArrowheads="1"/>
          </p:cNvSpPr>
          <p:nvPr>
            <p:ph type="ctrTitle"/>
          </p:nvPr>
        </p:nvSpPr>
        <p:spPr>
          <a:xfrm>
            <a:off x="914400" y="685800"/>
            <a:ext cx="10363200" cy="2127250"/>
          </a:xfrm>
        </p:spPr>
        <p:txBody>
          <a:bodyPr/>
          <a:lstStyle>
            <a:lvl1pPr algn="ctr">
              <a:defRPr sz="5800"/>
            </a:lvl1pPr>
          </a:lstStyle>
          <a:p>
            <a:r>
              <a:rPr lang="es-ES_tradnl"/>
              <a:t>Haga clic para cambiar el estilo de título	</a:t>
            </a:r>
          </a:p>
        </p:txBody>
      </p:sp>
      <p:sp>
        <p:nvSpPr>
          <p:cNvPr id="2560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s-ES_tradnl"/>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fontAlgn="base">
              <a:spcAft>
                <a:spcPct val="0"/>
              </a:spcAft>
              <a:defRPr/>
            </a:pPr>
            <a:endParaRPr lang="es-ES_tradnl">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Aft>
                <a:spcPct val="0"/>
              </a:spcAft>
              <a:defRPr/>
            </a:pPr>
            <a:endParaRPr lang="es-ES_tradnl">
              <a:solidFill>
                <a:srgbClr val="000000"/>
              </a:solidFill>
            </a:endParaRPr>
          </a:p>
        </p:txBody>
      </p:sp>
      <p:sp>
        <p:nvSpPr>
          <p:cNvPr id="10" name="Rectangle 6"/>
          <p:cNvSpPr>
            <a:spLocks noGrp="1" noChangeArrowheads="1"/>
          </p:cNvSpPr>
          <p:nvPr>
            <p:ph type="sldNum" sz="quarter" idx="12"/>
          </p:nvPr>
        </p:nvSpPr>
        <p:spPr/>
        <p:txBody>
          <a:bodyPr/>
          <a:lstStyle>
            <a:lvl1pPr>
              <a:defRPr smtClean="0"/>
            </a:lvl1pPr>
          </a:lstStyle>
          <a:p>
            <a:pPr fontAlgn="base">
              <a:spcAft>
                <a:spcPct val="0"/>
              </a:spcAft>
              <a:defRPr/>
            </a:pPr>
            <a:fld id="{23794631-C238-4680-8AA4-82B6965E8E22}"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119970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D4F0FD3-2DD8-4AF2-A1B3-2CFEFAE19B3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4047483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s-U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708CD26-38ED-4A94-B216-9B946AEBB394}"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5382226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95417543-3E6F-4EC5-851C-62C0EC31C85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9480338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s-U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FF2B8A06-E32B-4F3C-B4F5-8DE1CCCC0B7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8849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s-U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708CD26-38ED-4A94-B216-9B946AEBB394}"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5006799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109915B5-5ECA-4578-8448-89AC80FA79A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35232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D9EC9002-2C0D-4631-8770-4A754F2C0645}"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707144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s-UY"/>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A1EA59D2-6803-47CE-9336-99727F6D26C8}"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1932465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s-U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0ECE53BB-84A9-4718-9B5A-89743AD08C9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9130867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BF1A893A-AC9E-42B8-9DCF-1B2D5715DB0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161295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6BD4F79-22DD-40FE-8FD2-B57AA6ABCB7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8239504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9600" y="277813"/>
            <a:ext cx="10972800" cy="58531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3F3E6E00-E679-4725-9D55-DC913B3469CA}"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4510130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1"/>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grpSp>
      <p:sp>
        <p:nvSpPr>
          <p:cNvPr id="25602" name="Rectangle 2"/>
          <p:cNvSpPr>
            <a:spLocks noGrp="1" noChangeArrowheads="1"/>
          </p:cNvSpPr>
          <p:nvPr>
            <p:ph type="ctrTitle"/>
          </p:nvPr>
        </p:nvSpPr>
        <p:spPr>
          <a:xfrm>
            <a:off x="914400" y="685800"/>
            <a:ext cx="10363200" cy="2127250"/>
          </a:xfrm>
        </p:spPr>
        <p:txBody>
          <a:bodyPr/>
          <a:lstStyle>
            <a:lvl1pPr algn="ctr">
              <a:defRPr sz="5800"/>
            </a:lvl1pPr>
          </a:lstStyle>
          <a:p>
            <a:r>
              <a:rPr lang="es-ES_tradnl"/>
              <a:t>Haga clic para cambiar el estilo de título	</a:t>
            </a:r>
          </a:p>
        </p:txBody>
      </p:sp>
      <p:sp>
        <p:nvSpPr>
          <p:cNvPr id="2560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s-ES_tradnl"/>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fontAlgn="base">
              <a:spcAft>
                <a:spcPct val="0"/>
              </a:spcAft>
              <a:defRPr/>
            </a:pPr>
            <a:endParaRPr lang="es-ES_tradnl">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Aft>
                <a:spcPct val="0"/>
              </a:spcAft>
              <a:defRPr/>
            </a:pPr>
            <a:endParaRPr lang="es-ES_tradnl">
              <a:solidFill>
                <a:srgbClr val="000000"/>
              </a:solidFill>
            </a:endParaRPr>
          </a:p>
        </p:txBody>
      </p:sp>
      <p:sp>
        <p:nvSpPr>
          <p:cNvPr id="10" name="Rectangle 6"/>
          <p:cNvSpPr>
            <a:spLocks noGrp="1" noChangeArrowheads="1"/>
          </p:cNvSpPr>
          <p:nvPr>
            <p:ph type="sldNum" sz="quarter" idx="12"/>
          </p:nvPr>
        </p:nvSpPr>
        <p:spPr/>
        <p:txBody>
          <a:bodyPr/>
          <a:lstStyle>
            <a:lvl1pPr>
              <a:defRPr smtClean="0"/>
            </a:lvl1pPr>
          </a:lstStyle>
          <a:p>
            <a:pPr fontAlgn="base">
              <a:spcAft>
                <a:spcPct val="0"/>
              </a:spcAft>
              <a:defRPr/>
            </a:pPr>
            <a:fld id="{23794631-C238-4680-8AA4-82B6965E8E22}"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1005129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D4F0FD3-2DD8-4AF2-A1B3-2CFEFAE19B3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2073705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s-U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708CD26-38ED-4A94-B216-9B946AEBB394}"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15306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95417543-3E6F-4EC5-851C-62C0EC31C85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040514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95417543-3E6F-4EC5-851C-62C0EC31C85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2820695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s-U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FF2B8A06-E32B-4F3C-B4F5-8DE1CCCC0B7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40986445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109915B5-5ECA-4578-8448-89AC80FA79A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9427684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D9EC9002-2C0D-4631-8770-4A754F2C0645}"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9818223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s-UY"/>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A1EA59D2-6803-47CE-9336-99727F6D26C8}"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69479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s-U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0ECE53BB-84A9-4718-9B5A-89743AD08C9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588020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BF1A893A-AC9E-42B8-9DCF-1B2D5715DB0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757395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6BD4F79-22DD-40FE-8FD2-B57AA6ABCB7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6482517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9600" y="277813"/>
            <a:ext cx="10972800" cy="58531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3F3E6E00-E679-4725-9D55-DC913B3469CA}"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41759267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1"/>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UY" altLang="es-UY" sz="1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grpSp>
      <p:sp>
        <p:nvSpPr>
          <p:cNvPr id="25602" name="Rectangle 2"/>
          <p:cNvSpPr>
            <a:spLocks noGrp="1" noChangeArrowheads="1"/>
          </p:cNvSpPr>
          <p:nvPr>
            <p:ph type="ctrTitle"/>
          </p:nvPr>
        </p:nvSpPr>
        <p:spPr>
          <a:xfrm>
            <a:off x="914400" y="685800"/>
            <a:ext cx="10363200" cy="2127250"/>
          </a:xfrm>
        </p:spPr>
        <p:txBody>
          <a:bodyPr/>
          <a:lstStyle>
            <a:lvl1pPr algn="ctr">
              <a:defRPr sz="5800"/>
            </a:lvl1pPr>
          </a:lstStyle>
          <a:p>
            <a:r>
              <a:rPr lang="es-ES_tradnl"/>
              <a:t>Haga clic para cambiar el estilo de título	</a:t>
            </a:r>
          </a:p>
        </p:txBody>
      </p:sp>
      <p:sp>
        <p:nvSpPr>
          <p:cNvPr id="25603" name="Rectangle 3"/>
          <p:cNvSpPr>
            <a:spLocks noGrp="1" noChangeArrowheads="1"/>
          </p:cNvSpPr>
          <p:nvPr>
            <p:ph type="subTitle" idx="1"/>
          </p:nvPr>
        </p:nvSpPr>
        <p:spPr>
          <a:xfrm>
            <a:off x="1828800" y="3270250"/>
            <a:ext cx="8534400" cy="2209800"/>
          </a:xfrm>
        </p:spPr>
        <p:txBody>
          <a:bodyPr/>
          <a:lstStyle>
            <a:lvl1pPr marL="0" indent="0" algn="ctr">
              <a:buFont typeface="Wingdings" pitchFamily="2" charset="2"/>
              <a:buNone/>
              <a:defRPr sz="3000"/>
            </a:lvl1pPr>
          </a:lstStyle>
          <a:p>
            <a:r>
              <a:rPr lang="es-ES_tradnl"/>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fontAlgn="base">
              <a:spcAft>
                <a:spcPct val="0"/>
              </a:spcAft>
              <a:defRPr/>
            </a:pPr>
            <a:endParaRPr lang="es-ES_tradnl">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fontAlgn="base">
              <a:spcAft>
                <a:spcPct val="0"/>
              </a:spcAft>
              <a:defRPr/>
            </a:pPr>
            <a:endParaRPr lang="es-ES_tradnl">
              <a:solidFill>
                <a:srgbClr val="000000"/>
              </a:solidFill>
            </a:endParaRPr>
          </a:p>
        </p:txBody>
      </p:sp>
      <p:sp>
        <p:nvSpPr>
          <p:cNvPr id="10" name="Rectangle 6"/>
          <p:cNvSpPr>
            <a:spLocks noGrp="1" noChangeArrowheads="1"/>
          </p:cNvSpPr>
          <p:nvPr>
            <p:ph type="sldNum" sz="quarter" idx="12"/>
          </p:nvPr>
        </p:nvSpPr>
        <p:spPr/>
        <p:txBody>
          <a:bodyPr/>
          <a:lstStyle>
            <a:lvl1pPr>
              <a:defRPr smtClean="0"/>
            </a:lvl1pPr>
          </a:lstStyle>
          <a:p>
            <a:pPr fontAlgn="base">
              <a:spcAft>
                <a:spcPct val="0"/>
              </a:spcAft>
              <a:defRPr/>
            </a:pPr>
            <a:fld id="{23794631-C238-4680-8AA4-82B6965E8E22}"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27830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s-U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FF2B8A06-E32B-4F3C-B4F5-8DE1CCCC0B7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1386900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D4F0FD3-2DD8-4AF2-A1B3-2CFEFAE19B3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6246064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s-UY"/>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708CD26-38ED-4A94-B216-9B946AEBB394}"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8072307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95417543-3E6F-4EC5-851C-62C0EC31C85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7117057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s-UY"/>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FF2B8A06-E32B-4F3C-B4F5-8DE1CCCC0B71}"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9762122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109915B5-5ECA-4578-8448-89AC80FA79A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6263509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D9EC9002-2C0D-4631-8770-4A754F2C0645}"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912068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s-UY"/>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A1EA59D2-6803-47CE-9336-99727F6D26C8}"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3353262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s-U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0ECE53BB-84A9-4718-9B5A-89743AD08C9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7708142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BF1A893A-AC9E-42B8-9DCF-1B2D5715DB0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16714561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s-UY"/>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6BD4F79-22DD-40FE-8FD2-B57AA6ABCB73}"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60607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109915B5-5ECA-4578-8448-89AC80FA79A0}"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8183603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9600" y="277813"/>
            <a:ext cx="10972800" cy="58531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3F3E6E00-E679-4725-9D55-DC913B3469CA}"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318262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D9EC9002-2C0D-4631-8770-4A754F2C0645}"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06034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s-UY"/>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Y"/>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A1EA59D2-6803-47CE-9336-99727F6D26C8}"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92390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s-UY"/>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0ECE53BB-84A9-4718-9B5A-89743AD08C9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Tree>
    <p:extLst>
      <p:ext uri="{BB962C8B-B14F-4D97-AF65-F5344CB8AC3E}">
        <p14:creationId xmlns:p14="http://schemas.microsoft.com/office/powerpoint/2010/main" val="233322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UY" smtClean="0"/>
              <a:t>Haga clic para cambiar el estilo de título	</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UY" smtClean="0"/>
              <a:t>Haga clic para modificar el estilo de texto del patrón</a:t>
            </a:r>
          </a:p>
          <a:p>
            <a:pPr lvl="1"/>
            <a:r>
              <a:rPr lang="es-ES_tradnl" altLang="es-UY" smtClean="0"/>
              <a:t>Segundo nivel</a:t>
            </a:r>
          </a:p>
          <a:p>
            <a:pPr lvl="2"/>
            <a:r>
              <a:rPr lang="es-ES_tradnl" altLang="es-UY" smtClean="0"/>
              <a:t>Tercer nivel</a:t>
            </a:r>
          </a:p>
          <a:p>
            <a:pPr lvl="3"/>
            <a:r>
              <a:rPr lang="es-ES_tradnl" altLang="es-UY" smtClean="0"/>
              <a:t>Cuarto nivel</a:t>
            </a:r>
          </a:p>
          <a:p>
            <a:pPr lvl="4"/>
            <a:r>
              <a:rPr lang="es-ES_tradnl" altLang="es-UY" smtClean="0"/>
              <a:t>Quinto nivel</a:t>
            </a:r>
          </a:p>
        </p:txBody>
      </p:sp>
      <p:sp>
        <p:nvSpPr>
          <p:cNvPr id="24580"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2"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defRPr sz="1000" smtClean="0"/>
            </a:lvl1pPr>
          </a:lstStyle>
          <a:p>
            <a:pPr fontAlgn="base">
              <a:spcAft>
                <a:spcPct val="0"/>
              </a:spcAft>
              <a:defRPr/>
            </a:pPr>
            <a:fld id="{B0FCEB14-0D43-4936-8D48-FB765562CCF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
        <p:nvSpPr>
          <p:cNvPr id="1031" name="Rectangle 7"/>
          <p:cNvSpPr>
            <a:spLocks noChangeArrowheads="1"/>
          </p:cNvSpPr>
          <p:nvPr/>
        </p:nvSpPr>
        <p:spPr bwMode="auto">
          <a:xfrm>
            <a:off x="0" y="0"/>
            <a:ext cx="3048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2" name="Line 8"/>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sz="2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1033" name="Rectangle 9"/>
          <p:cNvSpPr>
            <a:spLocks noChangeArrowheads="1"/>
          </p:cNvSpPr>
          <p:nvPr/>
        </p:nvSpPr>
        <p:spPr bwMode="auto">
          <a:xfrm>
            <a:off x="0" y="2286000"/>
            <a:ext cx="3048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Rectangle 10"/>
          <p:cNvSpPr>
            <a:spLocks noChangeArrowheads="1"/>
          </p:cNvSpPr>
          <p:nvPr/>
        </p:nvSpPr>
        <p:spPr bwMode="auto">
          <a:xfrm>
            <a:off x="0" y="4572000"/>
            <a:ext cx="3048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890890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UY" smtClean="0"/>
              <a:t>Haga clic para cambiar el estilo de título	</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UY" smtClean="0"/>
              <a:t>Haga clic para modificar el estilo de texto del patrón</a:t>
            </a:r>
          </a:p>
          <a:p>
            <a:pPr lvl="1"/>
            <a:r>
              <a:rPr lang="es-ES_tradnl" altLang="es-UY" smtClean="0"/>
              <a:t>Segundo nivel</a:t>
            </a:r>
          </a:p>
          <a:p>
            <a:pPr lvl="2"/>
            <a:r>
              <a:rPr lang="es-ES_tradnl" altLang="es-UY" smtClean="0"/>
              <a:t>Tercer nivel</a:t>
            </a:r>
          </a:p>
          <a:p>
            <a:pPr lvl="3"/>
            <a:r>
              <a:rPr lang="es-ES_tradnl" altLang="es-UY" smtClean="0"/>
              <a:t>Cuarto nivel</a:t>
            </a:r>
          </a:p>
          <a:p>
            <a:pPr lvl="4"/>
            <a:r>
              <a:rPr lang="es-ES_tradnl" altLang="es-UY" smtClean="0"/>
              <a:t>Quinto nivel</a:t>
            </a:r>
          </a:p>
        </p:txBody>
      </p:sp>
      <p:sp>
        <p:nvSpPr>
          <p:cNvPr id="24580"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2"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defRPr sz="1000" smtClean="0"/>
            </a:lvl1pPr>
          </a:lstStyle>
          <a:p>
            <a:pPr fontAlgn="base">
              <a:spcAft>
                <a:spcPct val="0"/>
              </a:spcAft>
              <a:defRPr/>
            </a:pPr>
            <a:fld id="{B0FCEB14-0D43-4936-8D48-FB765562CCF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
        <p:nvSpPr>
          <p:cNvPr id="1031" name="Rectangle 7"/>
          <p:cNvSpPr>
            <a:spLocks noChangeArrowheads="1"/>
          </p:cNvSpPr>
          <p:nvPr/>
        </p:nvSpPr>
        <p:spPr bwMode="auto">
          <a:xfrm>
            <a:off x="0" y="0"/>
            <a:ext cx="3048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2" name="Line 8"/>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sz="2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1033" name="Rectangle 9"/>
          <p:cNvSpPr>
            <a:spLocks noChangeArrowheads="1"/>
          </p:cNvSpPr>
          <p:nvPr/>
        </p:nvSpPr>
        <p:spPr bwMode="auto">
          <a:xfrm>
            <a:off x="0" y="2286000"/>
            <a:ext cx="3048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Rectangle 10"/>
          <p:cNvSpPr>
            <a:spLocks noChangeArrowheads="1"/>
          </p:cNvSpPr>
          <p:nvPr/>
        </p:nvSpPr>
        <p:spPr bwMode="auto">
          <a:xfrm>
            <a:off x="0" y="4572000"/>
            <a:ext cx="3048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712272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UY" smtClean="0"/>
              <a:t>Haga clic para cambiar el estilo de título	</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UY" smtClean="0"/>
              <a:t>Haga clic para modificar el estilo de texto del patrón</a:t>
            </a:r>
          </a:p>
          <a:p>
            <a:pPr lvl="1"/>
            <a:r>
              <a:rPr lang="es-ES_tradnl" altLang="es-UY" smtClean="0"/>
              <a:t>Segundo nivel</a:t>
            </a:r>
          </a:p>
          <a:p>
            <a:pPr lvl="2"/>
            <a:r>
              <a:rPr lang="es-ES_tradnl" altLang="es-UY" smtClean="0"/>
              <a:t>Tercer nivel</a:t>
            </a:r>
          </a:p>
          <a:p>
            <a:pPr lvl="3"/>
            <a:r>
              <a:rPr lang="es-ES_tradnl" altLang="es-UY" smtClean="0"/>
              <a:t>Cuarto nivel</a:t>
            </a:r>
          </a:p>
          <a:p>
            <a:pPr lvl="4"/>
            <a:r>
              <a:rPr lang="es-ES_tradnl" altLang="es-UY" smtClean="0"/>
              <a:t>Quinto nivel</a:t>
            </a:r>
          </a:p>
        </p:txBody>
      </p:sp>
      <p:sp>
        <p:nvSpPr>
          <p:cNvPr id="24580"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2"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defRPr sz="1000" smtClean="0"/>
            </a:lvl1pPr>
          </a:lstStyle>
          <a:p>
            <a:pPr fontAlgn="base">
              <a:spcAft>
                <a:spcPct val="0"/>
              </a:spcAft>
              <a:defRPr/>
            </a:pPr>
            <a:fld id="{B0FCEB14-0D43-4936-8D48-FB765562CCF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
        <p:nvSpPr>
          <p:cNvPr id="1031" name="Rectangle 7"/>
          <p:cNvSpPr>
            <a:spLocks noChangeArrowheads="1"/>
          </p:cNvSpPr>
          <p:nvPr/>
        </p:nvSpPr>
        <p:spPr bwMode="auto">
          <a:xfrm>
            <a:off x="0" y="0"/>
            <a:ext cx="3048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2" name="Line 8"/>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sz="2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1033" name="Rectangle 9"/>
          <p:cNvSpPr>
            <a:spLocks noChangeArrowheads="1"/>
          </p:cNvSpPr>
          <p:nvPr/>
        </p:nvSpPr>
        <p:spPr bwMode="auto">
          <a:xfrm>
            <a:off x="0" y="2286000"/>
            <a:ext cx="3048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Rectangle 10"/>
          <p:cNvSpPr>
            <a:spLocks noChangeArrowheads="1"/>
          </p:cNvSpPr>
          <p:nvPr/>
        </p:nvSpPr>
        <p:spPr bwMode="auto">
          <a:xfrm>
            <a:off x="0" y="4572000"/>
            <a:ext cx="3048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150000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UY" smtClean="0"/>
              <a:t>Haga clic para cambiar el estilo de título	</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UY" smtClean="0"/>
              <a:t>Haga clic para modificar el estilo de texto del patrón</a:t>
            </a:r>
          </a:p>
          <a:p>
            <a:pPr lvl="1"/>
            <a:r>
              <a:rPr lang="es-ES_tradnl" altLang="es-UY" smtClean="0"/>
              <a:t>Segundo nivel</a:t>
            </a:r>
          </a:p>
          <a:p>
            <a:pPr lvl="2"/>
            <a:r>
              <a:rPr lang="es-ES_tradnl" altLang="es-UY" smtClean="0"/>
              <a:t>Tercer nivel</a:t>
            </a:r>
          </a:p>
          <a:p>
            <a:pPr lvl="3"/>
            <a:r>
              <a:rPr lang="es-ES_tradnl" altLang="es-UY" smtClean="0"/>
              <a:t>Cuarto nivel</a:t>
            </a:r>
          </a:p>
          <a:p>
            <a:pPr lvl="4"/>
            <a:r>
              <a:rPr lang="es-ES_tradnl" altLang="es-UY" smtClean="0"/>
              <a:t>Quinto nivel</a:t>
            </a:r>
          </a:p>
        </p:txBody>
      </p:sp>
      <p:sp>
        <p:nvSpPr>
          <p:cNvPr id="24580"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2"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defRPr sz="1000" smtClean="0"/>
            </a:lvl1pPr>
          </a:lstStyle>
          <a:p>
            <a:pPr fontAlgn="base">
              <a:spcAft>
                <a:spcPct val="0"/>
              </a:spcAft>
              <a:defRPr/>
            </a:pPr>
            <a:fld id="{B0FCEB14-0D43-4936-8D48-FB765562CCF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
        <p:nvSpPr>
          <p:cNvPr id="1031" name="Rectangle 7"/>
          <p:cNvSpPr>
            <a:spLocks noChangeArrowheads="1"/>
          </p:cNvSpPr>
          <p:nvPr/>
        </p:nvSpPr>
        <p:spPr bwMode="auto">
          <a:xfrm>
            <a:off x="0" y="0"/>
            <a:ext cx="3048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2" name="Line 8"/>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sz="2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1033" name="Rectangle 9"/>
          <p:cNvSpPr>
            <a:spLocks noChangeArrowheads="1"/>
          </p:cNvSpPr>
          <p:nvPr/>
        </p:nvSpPr>
        <p:spPr bwMode="auto">
          <a:xfrm>
            <a:off x="0" y="2286000"/>
            <a:ext cx="3048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Rectangle 10"/>
          <p:cNvSpPr>
            <a:spLocks noChangeArrowheads="1"/>
          </p:cNvSpPr>
          <p:nvPr/>
        </p:nvSpPr>
        <p:spPr bwMode="auto">
          <a:xfrm>
            <a:off x="0" y="4572000"/>
            <a:ext cx="3048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66285365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_tradnl" altLang="es-UY" smtClean="0"/>
              <a:t>Haga clic para cambiar el estilo de título	</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UY" smtClean="0"/>
              <a:t>Haga clic para modificar el estilo de texto del patrón</a:t>
            </a:r>
          </a:p>
          <a:p>
            <a:pPr lvl="1"/>
            <a:r>
              <a:rPr lang="es-ES_tradnl" altLang="es-UY" smtClean="0"/>
              <a:t>Segundo nivel</a:t>
            </a:r>
          </a:p>
          <a:p>
            <a:pPr lvl="2"/>
            <a:r>
              <a:rPr lang="es-ES_tradnl" altLang="es-UY" smtClean="0"/>
              <a:t>Tercer nivel</a:t>
            </a:r>
          </a:p>
          <a:p>
            <a:pPr lvl="3"/>
            <a:r>
              <a:rPr lang="es-ES_tradnl" altLang="es-UY" smtClean="0"/>
              <a:t>Cuarto nivel</a:t>
            </a:r>
          </a:p>
          <a:p>
            <a:pPr lvl="4"/>
            <a:r>
              <a:rPr lang="es-ES_tradnl" altLang="es-UY" smtClean="0"/>
              <a:t>Quinto nivel</a:t>
            </a:r>
          </a:p>
        </p:txBody>
      </p:sp>
      <p:sp>
        <p:nvSpPr>
          <p:cNvPr id="24580"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defRPr sz="1000"/>
            </a:lvl1pPr>
          </a:lstStyle>
          <a:p>
            <a:pPr fontAlgn="base">
              <a:spcAft>
                <a:spcPct val="0"/>
              </a:spcAft>
              <a:defRPr/>
            </a:pPr>
            <a:endParaRPr lang="es-ES_tradnl">
              <a:solidFill>
                <a:srgbClr val="000000"/>
              </a:solidFill>
            </a:endParaRPr>
          </a:p>
        </p:txBody>
      </p:sp>
      <p:sp>
        <p:nvSpPr>
          <p:cNvPr id="24582"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defRPr sz="1000" smtClean="0"/>
            </a:lvl1pPr>
          </a:lstStyle>
          <a:p>
            <a:pPr fontAlgn="base">
              <a:spcAft>
                <a:spcPct val="0"/>
              </a:spcAft>
              <a:defRPr/>
            </a:pPr>
            <a:fld id="{B0FCEB14-0D43-4936-8D48-FB765562CCFE}" type="slidenum">
              <a:rPr lang="es-ES_tradnl" altLang="es-UY" smtClean="0">
                <a:solidFill>
                  <a:srgbClr val="000000"/>
                </a:solidFill>
              </a:rPr>
              <a:pPr fontAlgn="base">
                <a:spcAft>
                  <a:spcPct val="0"/>
                </a:spcAft>
                <a:defRPr/>
              </a:pPr>
              <a:t>‹Nº›</a:t>
            </a:fld>
            <a:endParaRPr lang="es-ES_tradnl" altLang="es-UY">
              <a:solidFill>
                <a:srgbClr val="000000"/>
              </a:solidFill>
            </a:endParaRPr>
          </a:p>
        </p:txBody>
      </p:sp>
      <p:sp>
        <p:nvSpPr>
          <p:cNvPr id="1031" name="Rectangle 7"/>
          <p:cNvSpPr>
            <a:spLocks noChangeArrowheads="1"/>
          </p:cNvSpPr>
          <p:nvPr/>
        </p:nvSpPr>
        <p:spPr bwMode="auto">
          <a:xfrm>
            <a:off x="0" y="0"/>
            <a:ext cx="3048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2" name="Line 8"/>
          <p:cNvSpPr>
            <a:spLocks noChangeShapeType="1"/>
          </p:cNvSpPr>
          <p:nvPr/>
        </p:nvSpPr>
        <p:spPr bwMode="auto">
          <a:xfrm>
            <a:off x="609600" y="1447800"/>
            <a:ext cx="107696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sz="2800" b="0" i="0" u="none" strike="noStrike" kern="1200" cap="none" spc="0" normalizeH="0" baseline="0" noProof="0" smtClean="0">
              <a:ln>
                <a:noFill/>
              </a:ln>
              <a:solidFill>
                <a:srgbClr val="000000"/>
              </a:solidFill>
              <a:effectLst/>
              <a:uLnTx/>
              <a:uFillTx/>
              <a:latin typeface="Verdana" panose="020B0604030504040204" pitchFamily="34" charset="0"/>
              <a:ea typeface="+mn-ea"/>
              <a:cs typeface="+mn-cs"/>
            </a:endParaRPr>
          </a:p>
        </p:txBody>
      </p:sp>
      <p:sp>
        <p:nvSpPr>
          <p:cNvPr id="1033" name="Rectangle 9"/>
          <p:cNvSpPr>
            <a:spLocks noChangeArrowheads="1"/>
          </p:cNvSpPr>
          <p:nvPr/>
        </p:nvSpPr>
        <p:spPr bwMode="auto">
          <a:xfrm>
            <a:off x="0" y="2286000"/>
            <a:ext cx="3048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Rectangle 10"/>
          <p:cNvSpPr>
            <a:spLocks noChangeArrowheads="1"/>
          </p:cNvSpPr>
          <p:nvPr/>
        </p:nvSpPr>
        <p:spPr bwMode="auto">
          <a:xfrm>
            <a:off x="0" y="4572000"/>
            <a:ext cx="3048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s-UY"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078188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8.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8.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03388" y="692150"/>
            <a:ext cx="8964612" cy="2160588"/>
          </a:xfrm>
        </p:spPr>
        <p:txBody>
          <a:bodyPr/>
          <a:lstStyle/>
          <a:p>
            <a:pPr eaLnBrk="1" hangingPunct="1"/>
            <a:r>
              <a:rPr lang="en-US" altLang="es-UY" sz="2900" b="1" dirty="0" err="1" smtClean="0">
                <a:latin typeface="Verdana" panose="020B0604030504040204" pitchFamily="34" charset="0"/>
              </a:rPr>
              <a:t>Comercio</a:t>
            </a:r>
            <a:r>
              <a:rPr lang="en-US" altLang="es-UY" sz="2900" b="1" dirty="0" smtClean="0">
                <a:latin typeface="Verdana" panose="020B0604030504040204" pitchFamily="34" charset="0"/>
              </a:rPr>
              <a:t>, </a:t>
            </a:r>
            <a:r>
              <a:rPr lang="en-US" altLang="es-UY" sz="2900" b="1" dirty="0" err="1" smtClean="0">
                <a:latin typeface="Verdana" panose="020B0604030504040204" pitchFamily="34" charset="0"/>
              </a:rPr>
              <a:t>género</a:t>
            </a:r>
            <a:r>
              <a:rPr lang="en-US" altLang="es-UY" sz="2900" b="1" dirty="0" smtClean="0">
                <a:latin typeface="Verdana" panose="020B0604030504040204" pitchFamily="34" charset="0"/>
              </a:rPr>
              <a:t> y </a:t>
            </a:r>
            <a:r>
              <a:rPr lang="en-US" altLang="es-UY" sz="2900" b="1" dirty="0" err="1" smtClean="0">
                <a:latin typeface="Verdana" panose="020B0604030504040204" pitchFamily="34" charset="0"/>
              </a:rPr>
              <a:t>equidad</a:t>
            </a:r>
            <a:r>
              <a:rPr lang="en-US" altLang="es-UY" sz="2900" b="1" dirty="0" smtClean="0">
                <a:latin typeface="Verdana" panose="020B0604030504040204" pitchFamily="34" charset="0"/>
              </a:rPr>
              <a:t>: </a:t>
            </a:r>
            <a:r>
              <a:rPr lang="en-US" altLang="es-UY" sz="2900" b="1" dirty="0" err="1" smtClean="0">
                <a:latin typeface="Verdana" panose="020B0604030504040204" pitchFamily="34" charset="0"/>
              </a:rPr>
              <a:t>principales</a:t>
            </a:r>
            <a:r>
              <a:rPr lang="en-US" altLang="es-UY" sz="2900" b="1" dirty="0" smtClean="0">
                <a:latin typeface="Verdana" panose="020B0604030504040204" pitchFamily="34" charset="0"/>
              </a:rPr>
              <a:t> </a:t>
            </a:r>
            <a:r>
              <a:rPr lang="en-US" altLang="es-UY" sz="2900" b="1" dirty="0" err="1" smtClean="0">
                <a:latin typeface="Verdana" panose="020B0604030504040204" pitchFamily="34" charset="0"/>
              </a:rPr>
              <a:t>vínculos</a:t>
            </a:r>
            <a:r>
              <a:rPr lang="en-US" altLang="es-UY" sz="2900" b="1" dirty="0" smtClean="0">
                <a:latin typeface="Verdana" panose="020B0604030504040204" pitchFamily="34" charset="0"/>
              </a:rPr>
              <a:t> </a:t>
            </a:r>
            <a:r>
              <a:rPr lang="en-US" altLang="es-UY" sz="2900" b="1" dirty="0" err="1" smtClean="0">
                <a:latin typeface="Verdana" panose="020B0604030504040204" pitchFamily="34" charset="0"/>
              </a:rPr>
              <a:t>en</a:t>
            </a:r>
            <a:r>
              <a:rPr lang="en-US" altLang="es-UY" sz="2900" b="1" dirty="0" smtClean="0">
                <a:latin typeface="Verdana" panose="020B0604030504040204" pitchFamily="34" charset="0"/>
              </a:rPr>
              <a:t> </a:t>
            </a:r>
            <a:r>
              <a:rPr lang="en-US" altLang="es-UY" sz="2900" b="1" dirty="0" err="1" smtClean="0">
                <a:latin typeface="Verdana" panose="020B0604030504040204" pitchFamily="34" charset="0"/>
              </a:rPr>
              <a:t>América</a:t>
            </a:r>
            <a:r>
              <a:rPr lang="en-US" altLang="es-UY" sz="2900" b="1" dirty="0" smtClean="0">
                <a:latin typeface="Verdana" panose="020B0604030504040204" pitchFamily="34" charset="0"/>
              </a:rPr>
              <a:t> Latina.</a:t>
            </a:r>
            <a:endParaRPr lang="en-US" altLang="es-UY" sz="2900" b="1" dirty="0">
              <a:latin typeface="Verdana" panose="020B0604030504040204" pitchFamily="34" charset="0"/>
            </a:endParaRPr>
          </a:p>
        </p:txBody>
      </p:sp>
      <p:sp>
        <p:nvSpPr>
          <p:cNvPr id="4099" name="Rectangle 3"/>
          <p:cNvSpPr>
            <a:spLocks noGrp="1" noChangeArrowheads="1"/>
          </p:cNvSpPr>
          <p:nvPr>
            <p:ph type="subTitle" idx="1"/>
          </p:nvPr>
        </p:nvSpPr>
        <p:spPr>
          <a:xfrm>
            <a:off x="1919288" y="3284539"/>
            <a:ext cx="8496300" cy="2160587"/>
          </a:xfrm>
        </p:spPr>
        <p:txBody>
          <a:bodyPr/>
          <a:lstStyle/>
          <a:p>
            <a:r>
              <a:rPr lang="es-ES" altLang="es-UY" sz="2800" dirty="0" err="1"/>
              <a:t>Ec</a:t>
            </a:r>
            <a:r>
              <a:rPr lang="es-ES" altLang="es-UY" sz="2800" dirty="0"/>
              <a:t>. Soledad Salvador </a:t>
            </a:r>
          </a:p>
          <a:p>
            <a:r>
              <a:rPr lang="en-US" altLang="es-UY" sz="2400" dirty="0" smtClean="0"/>
              <a:t>(CIEDUR)</a:t>
            </a:r>
            <a:endParaRPr lang="en-US" altLang="es-UY" sz="2400" dirty="0"/>
          </a:p>
          <a:p>
            <a:endParaRPr lang="en-US" altLang="es-UY" sz="2400" dirty="0"/>
          </a:p>
          <a:p>
            <a:r>
              <a:rPr lang="en-US" altLang="es-UY" sz="2000" dirty="0" smtClean="0"/>
              <a:t>Workshop Productivity, international economy and gender.</a:t>
            </a:r>
          </a:p>
          <a:p>
            <a:r>
              <a:rPr lang="en-US" altLang="es-UY" sz="2000" dirty="0" err="1" smtClean="0"/>
              <a:t>Género</a:t>
            </a:r>
            <a:r>
              <a:rPr lang="en-US" altLang="es-UY" sz="2000" dirty="0" smtClean="0"/>
              <a:t> y </a:t>
            </a:r>
            <a:r>
              <a:rPr lang="en-US" altLang="es-UY" sz="2000" dirty="0" err="1" smtClean="0"/>
              <a:t>Economía</a:t>
            </a:r>
            <a:r>
              <a:rPr lang="en-US" altLang="es-UY" sz="2000" dirty="0" smtClean="0"/>
              <a:t>, </a:t>
            </a:r>
            <a:r>
              <a:rPr lang="en-US" altLang="es-UY" sz="2000" dirty="0" err="1" smtClean="0"/>
              <a:t>Pontificia</a:t>
            </a:r>
            <a:r>
              <a:rPr lang="en-US" altLang="es-UY" sz="2000" dirty="0" smtClean="0"/>
              <a:t> Universidad </a:t>
            </a:r>
            <a:r>
              <a:rPr lang="en-US" altLang="es-UY" sz="2000" dirty="0" err="1" smtClean="0"/>
              <a:t>Javeriana</a:t>
            </a:r>
            <a:r>
              <a:rPr lang="en-US" altLang="es-UY" sz="2000" dirty="0" smtClean="0"/>
              <a:t>. Cali, 8 de </a:t>
            </a:r>
            <a:r>
              <a:rPr lang="en-US" altLang="es-UY" sz="2000" dirty="0" err="1" smtClean="0"/>
              <a:t>octubre</a:t>
            </a:r>
            <a:r>
              <a:rPr lang="en-US" altLang="es-UY" sz="2000" dirty="0" smtClean="0"/>
              <a:t> de 2019.</a:t>
            </a:r>
            <a:endParaRPr lang="en-US" altLang="es-UY" sz="2000" dirty="0"/>
          </a:p>
        </p:txBody>
      </p:sp>
      <p:pic>
        <p:nvPicPr>
          <p:cNvPr id="4100" name="Picture 4" descr="logo igtn castella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1868" y="5445126"/>
            <a:ext cx="1944688" cy="127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comerciogeneroequidad_base4cmx600dp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6" y="0"/>
            <a:ext cx="3313113"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1" descr="IDRC-72-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1388" y="5876927"/>
            <a:ext cx="3124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27444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205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b="1" dirty="0" smtClean="0">
                <a:latin typeface="Tahoma" panose="020B0604030504040204" pitchFamily="34" charset="0"/>
                <a:ea typeface="Tahoma" panose="020B0604030504040204" pitchFamily="34" charset="0"/>
                <a:cs typeface="Tahoma" panose="020B0604030504040204" pitchFamily="34" charset="0"/>
              </a:rPr>
              <a:t>Metodología</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a:solidFill>
                  <a:schemeClr val="accent1"/>
                </a:solidFill>
              </a:rPr>
              <a:t>Análisis del contenido de empleo según sexo de las exportaciones e </a:t>
            </a:r>
            <a:r>
              <a:rPr lang="es-UY" dirty="0" smtClean="0">
                <a:solidFill>
                  <a:schemeClr val="accent1"/>
                </a:solidFill>
              </a:rPr>
              <a:t>importaciones.</a:t>
            </a:r>
          </a:p>
          <a:p>
            <a:endParaRPr lang="es-UY" dirty="0" smtClean="0">
              <a:solidFill>
                <a:schemeClr val="accent1"/>
              </a:solidFill>
            </a:endParaRPr>
          </a:p>
          <a:p>
            <a:endParaRPr lang="es-UY" dirty="0">
              <a:solidFill>
                <a:schemeClr val="accent1"/>
              </a:solidFill>
            </a:endParaRPr>
          </a:p>
          <a:p>
            <a:r>
              <a:rPr lang="es-UY" dirty="0">
                <a:solidFill>
                  <a:schemeClr val="accent1"/>
                </a:solidFill>
              </a:rPr>
              <a:t>Análisis de cadenas productivas o cadenas de </a:t>
            </a:r>
            <a:r>
              <a:rPr lang="es-UY" dirty="0" smtClean="0">
                <a:solidFill>
                  <a:schemeClr val="accent1"/>
                </a:solidFill>
              </a:rPr>
              <a:t>valor con enfoque de género.</a:t>
            </a:r>
            <a:endParaRPr lang="es-UY" dirty="0">
              <a:solidFill>
                <a:schemeClr val="accent1"/>
              </a:solidFill>
            </a:endParaRPr>
          </a:p>
          <a:p>
            <a:endParaRPr lang="es-UY" b="1" dirty="0">
              <a:solidFill>
                <a:schemeClr val="accent1"/>
              </a:solidFill>
            </a:endParaRPr>
          </a:p>
          <a:p>
            <a:endParaRPr lang="es-UY" dirty="0"/>
          </a:p>
        </p:txBody>
      </p:sp>
    </p:spTree>
    <p:extLst>
      <p:ext uri="{BB962C8B-B14F-4D97-AF65-F5344CB8AC3E}">
        <p14:creationId xmlns:p14="http://schemas.microsoft.com/office/powerpoint/2010/main" val="250513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Análisis del contenido de empleo según sexo de las exportaciones e importaciones.</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ES" dirty="0" smtClean="0">
                <a:solidFill>
                  <a:schemeClr val="accent6"/>
                </a:solidFill>
              </a:rPr>
              <a:t>Contenido </a:t>
            </a:r>
            <a:r>
              <a:rPr lang="es-ES" dirty="0">
                <a:solidFill>
                  <a:schemeClr val="accent6"/>
                </a:solidFill>
              </a:rPr>
              <a:t>de empleo de las </a:t>
            </a:r>
            <a:r>
              <a:rPr lang="es-ES" dirty="0" smtClean="0">
                <a:solidFill>
                  <a:schemeClr val="accent6"/>
                </a:solidFill>
              </a:rPr>
              <a:t>exportaciones: </a:t>
            </a:r>
            <a:r>
              <a:rPr lang="es-ES" dirty="0" smtClean="0"/>
              <a:t>cantidad de empleo directo e indirecto que generan las exportaciones </a:t>
            </a:r>
            <a:r>
              <a:rPr lang="es-ES" dirty="0"/>
              <a:t>totales, </a:t>
            </a:r>
            <a:r>
              <a:rPr lang="es-ES" dirty="0" smtClean="0"/>
              <a:t>según </a:t>
            </a:r>
            <a:r>
              <a:rPr lang="es-ES" dirty="0"/>
              <a:t>sexo y nivel </a:t>
            </a:r>
            <a:r>
              <a:rPr lang="es-ES" dirty="0" smtClean="0"/>
              <a:t>educativo.</a:t>
            </a:r>
            <a:endParaRPr lang="es-UY" dirty="0" smtClean="0"/>
          </a:p>
          <a:p>
            <a:endParaRPr lang="es-UY" dirty="0" smtClean="0"/>
          </a:p>
          <a:p>
            <a:r>
              <a:rPr lang="es-ES" dirty="0" smtClean="0">
                <a:solidFill>
                  <a:schemeClr val="accent6"/>
                </a:solidFill>
              </a:rPr>
              <a:t>Contenido de empleo de las importaciones: </a:t>
            </a:r>
            <a:r>
              <a:rPr lang="es-ES" dirty="0" smtClean="0"/>
              <a:t>cantidad de empleo directo e indirecto que generan las importaciones totales, según sexo y nivel educativo.</a:t>
            </a:r>
            <a:endParaRPr lang="es-UY" dirty="0" smtClean="0"/>
          </a:p>
          <a:p>
            <a:endParaRPr lang="es-UY" dirty="0"/>
          </a:p>
          <a:p>
            <a:r>
              <a:rPr lang="es-UY" dirty="0" smtClean="0"/>
              <a:t>Luego, </a:t>
            </a:r>
            <a:r>
              <a:rPr lang="es-UY" dirty="0"/>
              <a:t>se </a:t>
            </a:r>
            <a:r>
              <a:rPr lang="es-UY" dirty="0" smtClean="0"/>
              <a:t>analizaron </a:t>
            </a:r>
            <a:r>
              <a:rPr lang="es-UY" dirty="0"/>
              <a:t>las características del empleo de las ramas </a:t>
            </a:r>
            <a:r>
              <a:rPr lang="es-UY" dirty="0" smtClean="0"/>
              <a:t>identificadas.</a:t>
            </a:r>
          </a:p>
          <a:p>
            <a:endParaRPr lang="es-UY" dirty="0"/>
          </a:p>
          <a:p>
            <a:endParaRPr lang="es-UY" dirty="0"/>
          </a:p>
          <a:p>
            <a:pPr marL="0" indent="0">
              <a:buNone/>
            </a:pPr>
            <a:endParaRPr lang="es-UY" b="1" dirty="0">
              <a:solidFill>
                <a:schemeClr val="accent1"/>
              </a:solidFill>
            </a:endParaRPr>
          </a:p>
        </p:txBody>
      </p:sp>
    </p:spTree>
    <p:extLst>
      <p:ext uri="{BB962C8B-B14F-4D97-AF65-F5344CB8AC3E}">
        <p14:creationId xmlns:p14="http://schemas.microsoft.com/office/powerpoint/2010/main" val="62098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0" indent="0">
              <a:buNone/>
            </a:pPr>
            <a:r>
              <a:rPr lang="es-UY" sz="400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Análisis de cadenas productivas o cadenas de valor.</a:t>
            </a:r>
            <a:endParaRPr lang="es-UY" sz="40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pPr lvl="1"/>
            <a:r>
              <a:rPr lang="es-UY" dirty="0"/>
              <a:t>Se propone identificar los sesgos de género que existen a lo largo de una cadena de producción y comercialización de un determinado producto o sector productivo.</a:t>
            </a:r>
          </a:p>
          <a:p>
            <a:pPr lvl="1"/>
            <a:endParaRPr lang="es-UY" dirty="0"/>
          </a:p>
          <a:p>
            <a:pPr marL="0" indent="0" algn="ctr">
              <a:buNone/>
            </a:pPr>
            <a:r>
              <a:rPr lang="es-UY" sz="2200" i="1" dirty="0"/>
              <a:t>Una cadena de valor debe ser concebida como un proceso complejo de eslabonamiento de diferentes factores y actores que dan lugar a la creación y capitalización del valor agregado (de un producto). </a:t>
            </a:r>
          </a:p>
          <a:p>
            <a:pPr marL="0" indent="0" algn="ctr">
              <a:buNone/>
            </a:pPr>
            <a:r>
              <a:rPr lang="es-UY" sz="2200" i="1" dirty="0"/>
              <a:t>No existe por lo general una sola cadena, sino varias que se van formando a partir de los intermediarios de un mismo producto.</a:t>
            </a:r>
          </a:p>
          <a:p>
            <a:pPr marL="0" indent="0">
              <a:buNone/>
            </a:pPr>
            <a:endParaRPr lang="es-UY" b="1" dirty="0">
              <a:solidFill>
                <a:schemeClr val="accent1"/>
              </a:solidFill>
            </a:endParaRPr>
          </a:p>
        </p:txBody>
      </p:sp>
    </p:spTree>
    <p:extLst>
      <p:ext uri="{BB962C8B-B14F-4D97-AF65-F5344CB8AC3E}">
        <p14:creationId xmlns:p14="http://schemas.microsoft.com/office/powerpoint/2010/main" val="266435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UY" dirty="0">
                <a:solidFill>
                  <a:schemeClr val="accent6"/>
                </a:solidFill>
              </a:rPr>
              <a:t>Incluir el género en el análisis de una cadena de valor </a:t>
            </a:r>
            <a:r>
              <a:rPr lang="es-UY" dirty="0"/>
              <a:t>implica profundizar en los roles que desempeñan varones y mujeres a lo largo de la cadena y en sus condiciones de trabajo, no solo con un fin descriptivo sino para comprender los factores y procesos socioculturales, económicos e institucionales que llevan a la exclusión o inclusión de empleo femenino y masculino en los diferentes eslabones y a las diferentes oportunidades que se les generan.</a:t>
            </a:r>
          </a:p>
        </p:txBody>
      </p:sp>
      <p:sp>
        <p:nvSpPr>
          <p:cNvPr id="4" name="Título 3"/>
          <p:cNvSpPr>
            <a:spLocks noGrp="1"/>
          </p:cNvSpPr>
          <p:nvPr>
            <p:ph type="title"/>
          </p:nvPr>
        </p:nvSpPr>
        <p:spPr/>
        <p:txBody>
          <a:bodyPr/>
          <a:lstStyle/>
          <a:p>
            <a:endParaRPr lang="es-UY"/>
          </a:p>
        </p:txBody>
      </p:sp>
    </p:spTree>
    <p:extLst>
      <p:ext uri="{BB962C8B-B14F-4D97-AF65-F5344CB8AC3E}">
        <p14:creationId xmlns:p14="http://schemas.microsoft.com/office/powerpoint/2010/main" val="3098855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s-UY" sz="4000" b="1" dirty="0" err="1" smtClean="0">
                <a:latin typeface="Tahoma" panose="020B0604030504040204" pitchFamily="34" charset="0"/>
                <a:ea typeface="Tahoma" panose="020B0604030504040204" pitchFamily="34" charset="0"/>
                <a:cs typeface="Tahoma" panose="020B0604030504040204" pitchFamily="34" charset="0"/>
              </a:rPr>
              <a:t>Principales</a:t>
            </a:r>
            <a:r>
              <a:rPr lang="en-US" altLang="es-UY" sz="4000" b="1" dirty="0" smtClean="0">
                <a:latin typeface="Verdana" panose="020B0604030504040204" pitchFamily="34" charset="0"/>
              </a:rPr>
              <a:t> </a:t>
            </a:r>
            <a:r>
              <a:rPr lang="en-US" altLang="es-UY" sz="4000" b="1" dirty="0" err="1" smtClean="0">
                <a:latin typeface="Verdana" panose="020B0604030504040204" pitchFamily="34" charset="0"/>
              </a:rPr>
              <a:t>resultados</a:t>
            </a:r>
            <a:endParaRPr lang="en-US" altLang="es-UY" sz="4000" b="1" dirty="0">
              <a:latin typeface="Verdana" panose="020B0604030504040204" pitchFamily="34" charset="0"/>
            </a:endParaRPr>
          </a:p>
        </p:txBody>
      </p:sp>
      <p:sp>
        <p:nvSpPr>
          <p:cNvPr id="7172" name="Text Box 5"/>
          <p:cNvSpPr txBox="1">
            <a:spLocks noChangeArrowheads="1"/>
          </p:cNvSpPr>
          <p:nvPr/>
        </p:nvSpPr>
        <p:spPr bwMode="auto">
          <a:xfrm>
            <a:off x="2279650" y="1916113"/>
            <a:ext cx="3024188" cy="867930"/>
          </a:xfrm>
          <a:prstGeom prst="rect">
            <a:avLst/>
          </a:prstGeom>
          <a:noFill/>
          <a:ln w="9525" algn="ctr">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Bef>
                <a:spcPct val="50000"/>
              </a:spcBef>
              <a:spcAft>
                <a:spcPct val="0"/>
              </a:spcAft>
              <a:buClr>
                <a:srgbClr val="FFCC00"/>
              </a:buClr>
              <a:buSzPct val="90000"/>
              <a:buNone/>
            </a:pPr>
            <a:r>
              <a:rPr lang="en-US" altLang="es-UY" dirty="0" err="1" smtClean="0">
                <a:solidFill>
                  <a:srgbClr val="000000"/>
                </a:solidFill>
              </a:rPr>
              <a:t>Especialización</a:t>
            </a:r>
            <a:r>
              <a:rPr lang="en-US" altLang="es-UY" dirty="0" smtClean="0">
                <a:solidFill>
                  <a:srgbClr val="000000"/>
                </a:solidFill>
              </a:rPr>
              <a:t> </a:t>
            </a:r>
            <a:r>
              <a:rPr lang="en-US" altLang="es-UY" dirty="0" err="1" smtClean="0">
                <a:solidFill>
                  <a:srgbClr val="000000"/>
                </a:solidFill>
              </a:rPr>
              <a:t>comercial</a:t>
            </a:r>
            <a:endParaRPr lang="en-US" altLang="es-UY" dirty="0">
              <a:solidFill>
                <a:srgbClr val="000000"/>
              </a:solidFill>
            </a:endParaRPr>
          </a:p>
        </p:txBody>
      </p:sp>
      <p:sp>
        <p:nvSpPr>
          <p:cNvPr id="7173" name="Text Box 6"/>
          <p:cNvSpPr txBox="1">
            <a:spLocks noChangeArrowheads="1"/>
          </p:cNvSpPr>
          <p:nvPr/>
        </p:nvSpPr>
        <p:spPr bwMode="auto">
          <a:xfrm>
            <a:off x="2279650" y="3068639"/>
            <a:ext cx="3024188" cy="954107"/>
          </a:xfrm>
          <a:prstGeom prst="rect">
            <a:avLst/>
          </a:prstGeom>
          <a:noFill/>
          <a:ln w="9525" algn="ctr">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0" fontAlgn="base" hangingPunct="0">
              <a:spcAft>
                <a:spcPct val="0"/>
              </a:spcAft>
              <a:buClr>
                <a:srgbClr val="FFCC00"/>
              </a:buClr>
              <a:buNone/>
            </a:pPr>
            <a:r>
              <a:rPr lang="en-US" altLang="es-UY" dirty="0" err="1" smtClean="0">
                <a:solidFill>
                  <a:srgbClr val="000000"/>
                </a:solidFill>
              </a:rPr>
              <a:t>Segregación</a:t>
            </a:r>
            <a:r>
              <a:rPr lang="en-US" altLang="es-UY" dirty="0" smtClean="0">
                <a:solidFill>
                  <a:srgbClr val="000000"/>
                </a:solidFill>
              </a:rPr>
              <a:t> </a:t>
            </a:r>
            <a:r>
              <a:rPr lang="en-US" altLang="es-UY" dirty="0" err="1" smtClean="0">
                <a:solidFill>
                  <a:srgbClr val="000000"/>
                </a:solidFill>
              </a:rPr>
              <a:t>ocupacional</a:t>
            </a:r>
            <a:endParaRPr lang="en-US" altLang="es-UY" dirty="0">
              <a:solidFill>
                <a:srgbClr val="000000"/>
              </a:solidFill>
            </a:endParaRPr>
          </a:p>
        </p:txBody>
      </p:sp>
      <p:sp>
        <p:nvSpPr>
          <p:cNvPr id="7174" name="AutoShape 7"/>
          <p:cNvSpPr>
            <a:spLocks noChangeArrowheads="1"/>
          </p:cNvSpPr>
          <p:nvPr/>
        </p:nvSpPr>
        <p:spPr bwMode="auto">
          <a:xfrm>
            <a:off x="5303839" y="2492375"/>
            <a:ext cx="936625" cy="865188"/>
          </a:xfrm>
          <a:custGeom>
            <a:avLst/>
            <a:gdLst>
              <a:gd name="T0" fmla="*/ 702469 w 21600"/>
              <a:gd name="T1" fmla="*/ 0 h 21600"/>
              <a:gd name="T2" fmla="*/ 0 w 21600"/>
              <a:gd name="T3" fmla="*/ 432594 h 21600"/>
              <a:gd name="T4" fmla="*/ 702469 w 21600"/>
              <a:gd name="T5" fmla="*/ 865188 h 21600"/>
              <a:gd name="T6" fmla="*/ 936625 w 21600"/>
              <a:gd name="T7" fmla="*/ 43259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UY" sz="2800">
              <a:solidFill>
                <a:srgbClr val="000000"/>
              </a:solidFill>
              <a:latin typeface="Verdana" panose="020B0604030504040204" pitchFamily="34" charset="0"/>
            </a:endParaRPr>
          </a:p>
        </p:txBody>
      </p:sp>
      <p:sp>
        <p:nvSpPr>
          <p:cNvPr id="7175" name="Text Box 9"/>
          <p:cNvSpPr txBox="1">
            <a:spLocks noChangeArrowheads="1"/>
          </p:cNvSpPr>
          <p:nvPr/>
        </p:nvSpPr>
        <p:spPr bwMode="auto">
          <a:xfrm>
            <a:off x="6311900" y="1695450"/>
            <a:ext cx="4356100" cy="3413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fontAlgn="base">
              <a:lnSpc>
                <a:spcPct val="90000"/>
              </a:lnSpc>
              <a:spcAft>
                <a:spcPct val="0"/>
              </a:spcAft>
              <a:buClr>
                <a:srgbClr val="FFCC00"/>
              </a:buClr>
              <a:buSzPct val="90000"/>
              <a:buFont typeface="Wingdings" panose="05000000000000000000" pitchFamily="2" charset="2"/>
              <a:buChar char="v"/>
            </a:pPr>
            <a:r>
              <a:rPr lang="en-US" altLang="es-UY" sz="2600" b="1" dirty="0" err="1" smtClean="0">
                <a:solidFill>
                  <a:srgbClr val="336600"/>
                </a:solidFill>
              </a:rPr>
              <a:t>Menos</a:t>
            </a:r>
            <a:r>
              <a:rPr lang="en-US" altLang="es-UY" sz="2600" b="1" dirty="0" smtClean="0">
                <a:solidFill>
                  <a:srgbClr val="336600"/>
                </a:solidFill>
              </a:rPr>
              <a:t> </a:t>
            </a:r>
            <a:r>
              <a:rPr lang="en-US" altLang="es-UY" sz="2600" b="1" dirty="0" err="1" smtClean="0">
                <a:solidFill>
                  <a:srgbClr val="336600"/>
                </a:solidFill>
              </a:rPr>
              <a:t>mujeres</a:t>
            </a:r>
            <a:r>
              <a:rPr lang="en-US" altLang="es-UY" sz="2600" b="1" dirty="0" smtClean="0">
                <a:solidFill>
                  <a:srgbClr val="336600"/>
                </a:solidFill>
              </a:rPr>
              <a:t> </a:t>
            </a:r>
            <a:r>
              <a:rPr lang="en-US" altLang="es-UY" sz="2600" dirty="0" err="1" smtClean="0">
                <a:solidFill>
                  <a:srgbClr val="000000"/>
                </a:solidFill>
              </a:rPr>
              <a:t>ocupadas</a:t>
            </a:r>
            <a:r>
              <a:rPr lang="en-US" altLang="es-UY" sz="2600" dirty="0" smtClean="0">
                <a:solidFill>
                  <a:srgbClr val="000000"/>
                </a:solidFill>
              </a:rPr>
              <a:t> </a:t>
            </a:r>
            <a:r>
              <a:rPr lang="en-US" altLang="es-UY" sz="2600" dirty="0" err="1" smtClean="0">
                <a:solidFill>
                  <a:srgbClr val="000000"/>
                </a:solidFill>
              </a:rPr>
              <a:t>en</a:t>
            </a:r>
            <a:r>
              <a:rPr lang="en-US" altLang="es-UY" sz="2600" dirty="0" smtClean="0">
                <a:solidFill>
                  <a:srgbClr val="000000"/>
                </a:solidFill>
              </a:rPr>
              <a:t> el sector </a:t>
            </a:r>
            <a:r>
              <a:rPr lang="en-US" altLang="es-UY" sz="2600" dirty="0" err="1" smtClean="0">
                <a:solidFill>
                  <a:srgbClr val="000000"/>
                </a:solidFill>
              </a:rPr>
              <a:t>externo</a:t>
            </a:r>
            <a:r>
              <a:rPr lang="en-US" altLang="es-UY" sz="2600" dirty="0" smtClean="0">
                <a:solidFill>
                  <a:srgbClr val="000000"/>
                </a:solidFill>
              </a:rPr>
              <a:t> que </a:t>
            </a:r>
            <a:r>
              <a:rPr lang="en-US" altLang="es-UY" sz="2600" dirty="0" err="1" smtClean="0">
                <a:solidFill>
                  <a:srgbClr val="000000"/>
                </a:solidFill>
              </a:rPr>
              <a:t>en</a:t>
            </a:r>
            <a:r>
              <a:rPr lang="en-US" altLang="es-UY" sz="2600" dirty="0" smtClean="0">
                <a:solidFill>
                  <a:srgbClr val="000000"/>
                </a:solidFill>
              </a:rPr>
              <a:t> el resto de la </a:t>
            </a:r>
            <a:r>
              <a:rPr lang="en-US" altLang="es-UY" sz="2600" dirty="0" err="1" smtClean="0">
                <a:solidFill>
                  <a:srgbClr val="000000"/>
                </a:solidFill>
              </a:rPr>
              <a:t>economía</a:t>
            </a:r>
            <a:r>
              <a:rPr lang="en-US" altLang="es-UY" sz="2600" dirty="0" smtClean="0">
                <a:solidFill>
                  <a:srgbClr val="000000"/>
                </a:solidFill>
              </a:rPr>
              <a:t>.</a:t>
            </a:r>
          </a:p>
          <a:p>
            <a:pPr fontAlgn="base">
              <a:lnSpc>
                <a:spcPct val="90000"/>
              </a:lnSpc>
              <a:spcAft>
                <a:spcPct val="0"/>
              </a:spcAft>
              <a:buClr>
                <a:srgbClr val="FFCC00"/>
              </a:buClr>
              <a:buSzPct val="90000"/>
              <a:buFont typeface="Wingdings" panose="05000000000000000000" pitchFamily="2" charset="2"/>
              <a:buChar char="v"/>
            </a:pPr>
            <a:r>
              <a:rPr lang="en-US" altLang="es-UY" sz="2600" dirty="0" err="1" smtClean="0">
                <a:solidFill>
                  <a:srgbClr val="000000"/>
                </a:solidFill>
              </a:rPr>
              <a:t>Mujeres</a:t>
            </a:r>
            <a:r>
              <a:rPr lang="en-US" altLang="es-UY" sz="2600" dirty="0" smtClean="0">
                <a:solidFill>
                  <a:srgbClr val="000000"/>
                </a:solidFill>
              </a:rPr>
              <a:t> </a:t>
            </a:r>
            <a:r>
              <a:rPr lang="en-US" altLang="es-UY" sz="2600" dirty="0" err="1" smtClean="0">
                <a:solidFill>
                  <a:srgbClr val="000000"/>
                </a:solidFill>
              </a:rPr>
              <a:t>ocupadas</a:t>
            </a:r>
            <a:r>
              <a:rPr lang="en-US" altLang="es-UY" sz="2600" dirty="0" smtClean="0">
                <a:solidFill>
                  <a:srgbClr val="000000"/>
                </a:solidFill>
              </a:rPr>
              <a:t> </a:t>
            </a:r>
            <a:r>
              <a:rPr lang="en-US" altLang="es-UY" sz="2600" dirty="0" err="1" smtClean="0">
                <a:solidFill>
                  <a:srgbClr val="000000"/>
                </a:solidFill>
              </a:rPr>
              <a:t>en</a:t>
            </a:r>
            <a:r>
              <a:rPr lang="en-US" altLang="es-UY" sz="2600" dirty="0" smtClean="0">
                <a:solidFill>
                  <a:srgbClr val="000000"/>
                </a:solidFill>
              </a:rPr>
              <a:t> el sector </a:t>
            </a:r>
            <a:r>
              <a:rPr lang="en-US" altLang="es-UY" sz="2600" dirty="0" err="1" smtClean="0">
                <a:solidFill>
                  <a:srgbClr val="000000"/>
                </a:solidFill>
              </a:rPr>
              <a:t>externo</a:t>
            </a:r>
            <a:r>
              <a:rPr lang="en-US" altLang="es-UY" sz="2600" dirty="0" smtClean="0">
                <a:solidFill>
                  <a:srgbClr val="000000"/>
                </a:solidFill>
              </a:rPr>
              <a:t> </a:t>
            </a:r>
            <a:r>
              <a:rPr lang="en-US" altLang="es-UY" sz="2600" dirty="0" err="1" smtClean="0">
                <a:solidFill>
                  <a:srgbClr val="000000"/>
                </a:solidFill>
              </a:rPr>
              <a:t>están</a:t>
            </a:r>
            <a:r>
              <a:rPr lang="en-US" altLang="es-UY" sz="2600" dirty="0" smtClean="0">
                <a:solidFill>
                  <a:srgbClr val="000000"/>
                </a:solidFill>
              </a:rPr>
              <a:t> </a:t>
            </a:r>
            <a:r>
              <a:rPr lang="en-US" altLang="es-UY" sz="2600" b="1" dirty="0" err="1">
                <a:solidFill>
                  <a:srgbClr val="336600"/>
                </a:solidFill>
              </a:rPr>
              <a:t>menos</a:t>
            </a:r>
            <a:r>
              <a:rPr lang="en-US" altLang="es-UY" sz="2600" b="1" dirty="0">
                <a:solidFill>
                  <a:srgbClr val="336600"/>
                </a:solidFill>
              </a:rPr>
              <a:t> </a:t>
            </a:r>
            <a:r>
              <a:rPr lang="en-US" altLang="es-UY" sz="2600" b="1" dirty="0" err="1">
                <a:solidFill>
                  <a:srgbClr val="336600"/>
                </a:solidFill>
              </a:rPr>
              <a:t>formadas</a:t>
            </a:r>
            <a:r>
              <a:rPr lang="en-US" altLang="es-UY" sz="2600" b="1" dirty="0">
                <a:solidFill>
                  <a:srgbClr val="336600"/>
                </a:solidFill>
              </a:rPr>
              <a:t> </a:t>
            </a:r>
            <a:r>
              <a:rPr lang="en-US" altLang="es-UY" sz="2600" dirty="0" smtClean="0">
                <a:solidFill>
                  <a:srgbClr val="000000"/>
                </a:solidFill>
              </a:rPr>
              <a:t>que las </a:t>
            </a:r>
            <a:r>
              <a:rPr lang="en-US" altLang="es-UY" sz="2600" dirty="0" err="1" smtClean="0">
                <a:solidFill>
                  <a:srgbClr val="000000"/>
                </a:solidFill>
              </a:rPr>
              <a:t>ocupadas</a:t>
            </a:r>
            <a:r>
              <a:rPr lang="en-US" altLang="es-UY" sz="2600" dirty="0" smtClean="0">
                <a:solidFill>
                  <a:srgbClr val="000000"/>
                </a:solidFill>
              </a:rPr>
              <a:t> </a:t>
            </a:r>
            <a:r>
              <a:rPr lang="en-US" altLang="es-UY" sz="2600" dirty="0" err="1" smtClean="0">
                <a:solidFill>
                  <a:srgbClr val="000000"/>
                </a:solidFill>
              </a:rPr>
              <a:t>en</a:t>
            </a:r>
            <a:r>
              <a:rPr lang="en-US" altLang="es-UY" sz="2600" dirty="0" smtClean="0">
                <a:solidFill>
                  <a:srgbClr val="000000"/>
                </a:solidFill>
              </a:rPr>
              <a:t> el resto de la </a:t>
            </a:r>
            <a:r>
              <a:rPr lang="en-US" altLang="es-UY" sz="2600" dirty="0" err="1" smtClean="0">
                <a:solidFill>
                  <a:srgbClr val="000000"/>
                </a:solidFill>
              </a:rPr>
              <a:t>economía</a:t>
            </a:r>
            <a:r>
              <a:rPr lang="en-US" altLang="es-UY" sz="2600" dirty="0" smtClean="0">
                <a:solidFill>
                  <a:srgbClr val="000000"/>
                </a:solidFill>
              </a:rPr>
              <a:t>.</a:t>
            </a:r>
            <a:endParaRPr lang="en-US" altLang="es-UY" sz="2600" dirty="0">
              <a:solidFill>
                <a:srgbClr val="000000"/>
              </a:solidFill>
            </a:endParaRPr>
          </a:p>
        </p:txBody>
      </p:sp>
      <p:sp>
        <p:nvSpPr>
          <p:cNvPr id="7176" name="Text Box 10"/>
          <p:cNvSpPr txBox="1">
            <a:spLocks noChangeArrowheads="1"/>
          </p:cNvSpPr>
          <p:nvPr/>
        </p:nvSpPr>
        <p:spPr bwMode="auto">
          <a:xfrm>
            <a:off x="2063750" y="5300663"/>
            <a:ext cx="8281988" cy="1255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fontAlgn="base">
              <a:lnSpc>
                <a:spcPct val="90000"/>
              </a:lnSpc>
              <a:spcAft>
                <a:spcPct val="0"/>
              </a:spcAft>
              <a:buClr>
                <a:srgbClr val="FFCC00"/>
              </a:buClr>
              <a:buSzPct val="90000"/>
              <a:buFont typeface="Wingdings" panose="05000000000000000000" pitchFamily="2" charset="2"/>
              <a:buChar char="v"/>
            </a:pPr>
            <a:r>
              <a:rPr lang="en-US" altLang="es-UY" dirty="0" smtClean="0">
                <a:solidFill>
                  <a:srgbClr val="000000"/>
                </a:solidFill>
              </a:rPr>
              <a:t>A </a:t>
            </a:r>
            <a:r>
              <a:rPr lang="en-US" altLang="es-UY" dirty="0" err="1" smtClean="0">
                <a:solidFill>
                  <a:srgbClr val="000000"/>
                </a:solidFill>
              </a:rPr>
              <a:t>su</a:t>
            </a:r>
            <a:r>
              <a:rPr lang="en-US" altLang="es-UY" dirty="0" smtClean="0">
                <a:solidFill>
                  <a:srgbClr val="000000"/>
                </a:solidFill>
              </a:rPr>
              <a:t> </a:t>
            </a:r>
            <a:r>
              <a:rPr lang="en-US" altLang="es-UY" dirty="0" err="1" smtClean="0">
                <a:solidFill>
                  <a:srgbClr val="000000"/>
                </a:solidFill>
              </a:rPr>
              <a:t>vez</a:t>
            </a:r>
            <a:r>
              <a:rPr lang="en-US" altLang="es-UY" dirty="0" smtClean="0">
                <a:solidFill>
                  <a:srgbClr val="000000"/>
                </a:solidFill>
              </a:rPr>
              <a:t>, las </a:t>
            </a:r>
            <a:r>
              <a:rPr lang="en-US" altLang="es-UY" dirty="0" err="1" smtClean="0">
                <a:solidFill>
                  <a:srgbClr val="000000"/>
                </a:solidFill>
              </a:rPr>
              <a:t>mujeres</a:t>
            </a:r>
            <a:r>
              <a:rPr lang="en-US" altLang="es-UY" dirty="0" smtClean="0">
                <a:solidFill>
                  <a:srgbClr val="000000"/>
                </a:solidFill>
              </a:rPr>
              <a:t> </a:t>
            </a:r>
            <a:r>
              <a:rPr lang="en-US" altLang="es-UY" dirty="0" err="1" smtClean="0">
                <a:solidFill>
                  <a:srgbClr val="000000"/>
                </a:solidFill>
              </a:rPr>
              <a:t>ocupadas</a:t>
            </a:r>
            <a:r>
              <a:rPr lang="en-US" altLang="es-UY" dirty="0" smtClean="0">
                <a:solidFill>
                  <a:srgbClr val="000000"/>
                </a:solidFill>
              </a:rPr>
              <a:t> </a:t>
            </a:r>
            <a:r>
              <a:rPr lang="en-US" altLang="es-UY" dirty="0" err="1" smtClean="0">
                <a:solidFill>
                  <a:srgbClr val="000000"/>
                </a:solidFill>
              </a:rPr>
              <a:t>en</a:t>
            </a:r>
            <a:r>
              <a:rPr lang="en-US" altLang="es-UY" dirty="0" smtClean="0">
                <a:solidFill>
                  <a:srgbClr val="000000"/>
                </a:solidFill>
              </a:rPr>
              <a:t> el sector </a:t>
            </a:r>
            <a:r>
              <a:rPr lang="en-US" altLang="es-UY" dirty="0" err="1" smtClean="0">
                <a:solidFill>
                  <a:srgbClr val="000000"/>
                </a:solidFill>
              </a:rPr>
              <a:t>externo</a:t>
            </a:r>
            <a:r>
              <a:rPr lang="en-US" altLang="es-UY" dirty="0" smtClean="0">
                <a:solidFill>
                  <a:srgbClr val="000000"/>
                </a:solidFill>
              </a:rPr>
              <a:t> </a:t>
            </a:r>
            <a:r>
              <a:rPr lang="en-US" altLang="es-UY" dirty="0" err="1" smtClean="0">
                <a:solidFill>
                  <a:srgbClr val="000000"/>
                </a:solidFill>
              </a:rPr>
              <a:t>tienen</a:t>
            </a:r>
            <a:r>
              <a:rPr lang="en-US" altLang="es-UY" dirty="0" smtClean="0">
                <a:solidFill>
                  <a:srgbClr val="000000"/>
                </a:solidFill>
              </a:rPr>
              <a:t> </a:t>
            </a:r>
            <a:r>
              <a:rPr lang="en-US" altLang="es-UY" dirty="0" err="1" smtClean="0">
                <a:solidFill>
                  <a:srgbClr val="000000"/>
                </a:solidFill>
              </a:rPr>
              <a:t>empleos</a:t>
            </a:r>
            <a:r>
              <a:rPr lang="en-US" altLang="es-UY" dirty="0" smtClean="0">
                <a:solidFill>
                  <a:srgbClr val="000000"/>
                </a:solidFill>
              </a:rPr>
              <a:t> de </a:t>
            </a:r>
            <a:r>
              <a:rPr lang="en-US" altLang="es-UY" dirty="0" err="1" smtClean="0">
                <a:solidFill>
                  <a:srgbClr val="000000"/>
                </a:solidFill>
              </a:rPr>
              <a:t>peor</a:t>
            </a:r>
            <a:r>
              <a:rPr lang="en-US" altLang="es-UY" dirty="0" smtClean="0">
                <a:solidFill>
                  <a:srgbClr val="000000"/>
                </a:solidFill>
              </a:rPr>
              <a:t> </a:t>
            </a:r>
            <a:r>
              <a:rPr lang="en-US" altLang="es-UY" dirty="0" err="1" smtClean="0">
                <a:solidFill>
                  <a:srgbClr val="000000"/>
                </a:solidFill>
              </a:rPr>
              <a:t>calidad</a:t>
            </a:r>
            <a:r>
              <a:rPr lang="en-US" altLang="es-UY" dirty="0" smtClean="0">
                <a:solidFill>
                  <a:srgbClr val="000000"/>
                </a:solidFill>
              </a:rPr>
              <a:t> o </a:t>
            </a:r>
            <a:r>
              <a:rPr lang="en-US" altLang="es-UY" dirty="0" err="1" smtClean="0">
                <a:solidFill>
                  <a:srgbClr val="000000"/>
                </a:solidFill>
              </a:rPr>
              <a:t>sufren</a:t>
            </a:r>
            <a:r>
              <a:rPr lang="en-US" altLang="es-UY" dirty="0" smtClean="0">
                <a:solidFill>
                  <a:srgbClr val="000000"/>
                </a:solidFill>
              </a:rPr>
              <a:t> </a:t>
            </a:r>
            <a:r>
              <a:rPr lang="en-US" altLang="es-UY" dirty="0" err="1" smtClean="0">
                <a:solidFill>
                  <a:srgbClr val="000000"/>
                </a:solidFill>
              </a:rPr>
              <a:t>discriminación</a:t>
            </a:r>
            <a:r>
              <a:rPr lang="en-US" altLang="es-UY" dirty="0" smtClean="0">
                <a:solidFill>
                  <a:srgbClr val="000000"/>
                </a:solidFill>
              </a:rPr>
              <a:t>.</a:t>
            </a:r>
            <a:endParaRPr lang="en-US" altLang="es-UY" dirty="0">
              <a:solidFill>
                <a:srgbClr val="000000"/>
              </a:solidFill>
            </a:endParaRPr>
          </a:p>
        </p:txBody>
      </p:sp>
    </p:spTree>
    <p:extLst>
      <p:ext uri="{BB962C8B-B14F-4D97-AF65-F5344CB8AC3E}">
        <p14:creationId xmlns:p14="http://schemas.microsoft.com/office/powerpoint/2010/main" val="42345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294" name="Group 102"/>
          <p:cNvGraphicFramePr>
            <a:graphicFrameLocks noGrp="1"/>
          </p:cNvGraphicFramePr>
          <p:nvPr>
            <p:ph idx="1"/>
            <p:extLst>
              <p:ext uri="{D42A27DB-BD31-4B8C-83A1-F6EECF244321}">
                <p14:modId xmlns:p14="http://schemas.microsoft.com/office/powerpoint/2010/main" val="3898376781"/>
              </p:ext>
            </p:extLst>
          </p:nvPr>
        </p:nvGraphicFramePr>
        <p:xfrm>
          <a:off x="1981200" y="0"/>
          <a:ext cx="8686800" cy="6592890"/>
        </p:xfrm>
        <a:graphic>
          <a:graphicData uri="http://schemas.openxmlformats.org/drawingml/2006/table">
            <a:tbl>
              <a:tblPr/>
              <a:tblGrid>
                <a:gridCol w="1835150">
                  <a:extLst>
                    <a:ext uri="{9D8B030D-6E8A-4147-A177-3AD203B41FA5}">
                      <a16:colId xmlns:a16="http://schemas.microsoft.com/office/drawing/2014/main" val="3353166210"/>
                    </a:ext>
                  </a:extLst>
                </a:gridCol>
                <a:gridCol w="4008438">
                  <a:extLst>
                    <a:ext uri="{9D8B030D-6E8A-4147-A177-3AD203B41FA5}">
                      <a16:colId xmlns:a16="http://schemas.microsoft.com/office/drawing/2014/main" val="3967788166"/>
                    </a:ext>
                  </a:extLst>
                </a:gridCol>
                <a:gridCol w="2843212">
                  <a:extLst>
                    <a:ext uri="{9D8B030D-6E8A-4147-A177-3AD203B41FA5}">
                      <a16:colId xmlns:a16="http://schemas.microsoft.com/office/drawing/2014/main" val="1985017077"/>
                    </a:ext>
                  </a:extLst>
                </a:gridCol>
              </a:tblGrid>
              <a:tr h="1484312">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endParaRPr kumimoji="0" lang="es-ES" altLang="es-UY" sz="2400" b="0" i="0" u="none" strike="noStrike" cap="none" normalizeH="0" baseline="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altLang="es-UY" sz="2400" b="0" i="0" u="none" strike="noStrike" cap="none" normalizeH="0" baseline="0" dirty="0" err="1" smtClean="0">
                          <a:ln>
                            <a:noFill/>
                          </a:ln>
                          <a:solidFill>
                            <a:schemeClr val="tx1"/>
                          </a:solidFill>
                          <a:effectLst/>
                          <a:latin typeface="Verdana" panose="020B0604030504040204" pitchFamily="34" charset="0"/>
                        </a:rPr>
                        <a:t>Contenido</a:t>
                      </a:r>
                      <a:r>
                        <a:rPr kumimoji="0" lang="en-US" altLang="es-UY" sz="2400" b="0" i="0" u="none" strike="noStrike" cap="none" normalizeH="0" baseline="0" dirty="0" smtClean="0">
                          <a:ln>
                            <a:noFill/>
                          </a:ln>
                          <a:solidFill>
                            <a:schemeClr val="tx1"/>
                          </a:solidFill>
                          <a:effectLst/>
                          <a:latin typeface="Verdana" panose="020B0604030504040204" pitchFamily="34" charset="0"/>
                        </a:rPr>
                        <a:t> de </a:t>
                      </a:r>
                      <a:r>
                        <a:rPr kumimoji="0" lang="en-US" altLang="es-UY" sz="2400" b="0" i="0" u="none" strike="noStrike" cap="none" normalizeH="0" baseline="0" dirty="0" err="1" smtClean="0">
                          <a:ln>
                            <a:noFill/>
                          </a:ln>
                          <a:solidFill>
                            <a:schemeClr val="tx1"/>
                          </a:solidFill>
                          <a:effectLst/>
                          <a:latin typeface="Verdana" panose="020B0604030504040204" pitchFamily="34" charset="0"/>
                        </a:rPr>
                        <a:t>empleo</a:t>
                      </a:r>
                      <a:r>
                        <a:rPr kumimoji="0" lang="en-US" altLang="es-UY" sz="2400" b="0" i="0" u="none" strike="noStrike" cap="none" normalizeH="0" baseline="0" dirty="0" smtClean="0">
                          <a:ln>
                            <a:noFill/>
                          </a:ln>
                          <a:solidFill>
                            <a:schemeClr val="tx1"/>
                          </a:solidFill>
                          <a:effectLst/>
                          <a:latin typeface="Verdana" panose="020B0604030504040204" pitchFamily="34" charset="0"/>
                        </a:rPr>
                        <a:t> de las </a:t>
                      </a:r>
                      <a:r>
                        <a:rPr kumimoji="0" lang="en-US" altLang="es-UY" sz="2400" b="0" i="0" u="none" strike="noStrike" cap="none" normalizeH="0" baseline="0" dirty="0" err="1" smtClean="0">
                          <a:ln>
                            <a:noFill/>
                          </a:ln>
                          <a:solidFill>
                            <a:schemeClr val="tx1"/>
                          </a:solidFill>
                          <a:effectLst/>
                          <a:latin typeface="Verdana" panose="020B0604030504040204" pitchFamily="34" charset="0"/>
                        </a:rPr>
                        <a:t>Exportaciones</a:t>
                      </a:r>
                      <a:r>
                        <a:rPr kumimoji="0" lang="en-US" altLang="es-UY" sz="2400" b="0" i="0" u="none" strike="noStrike" cap="none" normalizeH="0" baseline="0" dirty="0" smtClean="0">
                          <a:ln>
                            <a:noFill/>
                          </a:ln>
                          <a:solidFill>
                            <a:schemeClr val="tx1"/>
                          </a:solidFill>
                          <a:effectLst/>
                          <a:latin typeface="Verdana" panose="020B0604030504040204" pitchFamily="34" charset="0"/>
                        </a:rPr>
                        <a:t>:</a:t>
                      </a:r>
                      <a:r>
                        <a:rPr kumimoji="0" lang="en-US" altLang="es-UY" sz="2400" b="0" i="0" u="none" strike="noStrike" cap="none" normalizeH="0" baseline="0" dirty="0" smtClean="0">
                          <a:ln>
                            <a:noFill/>
                          </a:ln>
                          <a:solidFill>
                            <a:srgbClr val="336600"/>
                          </a:solidFill>
                          <a:effectLst/>
                          <a:latin typeface="Verdana" panose="020B0604030504040204" pitchFamily="34" charset="0"/>
                        </a:rPr>
                        <a:t> </a:t>
                      </a: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altLang="es-UY" sz="2400" b="0" i="0" u="none" strike="noStrike" cap="none" normalizeH="0" baseline="0" dirty="0" smtClean="0">
                          <a:ln>
                            <a:noFill/>
                          </a:ln>
                          <a:solidFill>
                            <a:srgbClr val="336600"/>
                          </a:solidFill>
                          <a:effectLst/>
                          <a:latin typeface="Verdana" panose="020B0604030504040204" pitchFamily="34" charset="0"/>
                        </a:rPr>
                        <a:t>% </a:t>
                      </a:r>
                      <a:r>
                        <a:rPr kumimoji="0" lang="en-US" altLang="es-UY" sz="2400" b="0" i="0" u="none" strike="noStrike" cap="none" normalizeH="0" baseline="0" dirty="0" err="1" smtClean="0">
                          <a:ln>
                            <a:noFill/>
                          </a:ln>
                          <a:solidFill>
                            <a:srgbClr val="336600"/>
                          </a:solidFill>
                          <a:effectLst/>
                          <a:latin typeface="Verdana" panose="020B0604030504040204" pitchFamily="34" charset="0"/>
                        </a:rPr>
                        <a:t>Mujeres</a:t>
                      </a:r>
                      <a:r>
                        <a:rPr kumimoji="0" lang="en-US" altLang="es-UY" sz="2400" b="0" i="0" u="none" strike="noStrike" cap="none" normalizeH="0" baseline="0" dirty="0" smtClean="0">
                          <a:ln>
                            <a:noFill/>
                          </a:ln>
                          <a:solidFill>
                            <a:srgbClr val="336600"/>
                          </a:solidFill>
                          <a:effectLst/>
                          <a:latin typeface="Verdana" panose="020B0604030504040204" pitchFamily="34" charset="0"/>
                        </a:rPr>
                        <a:t>/Total.</a:t>
                      </a:r>
                      <a:endParaRPr kumimoji="0" lang="en-US" altLang="es-UY" sz="2400" b="0" i="0" u="none" strike="noStrike" cap="none" normalizeH="0" baseline="0" dirty="0" smtClean="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altLang="es-UY" sz="2400" b="0" i="0" u="none" strike="noStrike" cap="none" normalizeH="0" baseline="0" dirty="0" smtClean="0">
                          <a:ln>
                            <a:noFill/>
                          </a:ln>
                          <a:solidFill>
                            <a:srgbClr val="336600"/>
                          </a:solidFill>
                          <a:effectLst/>
                          <a:latin typeface="Verdana" panose="020B0604030504040204" pitchFamily="34" charset="0"/>
                        </a:rPr>
                        <a:t>Total del </a:t>
                      </a:r>
                      <a:r>
                        <a:rPr kumimoji="0" lang="en-US" altLang="es-UY" sz="2400" b="0" i="0" u="none" strike="noStrike" cap="none" normalizeH="0" baseline="0" dirty="0" err="1" smtClean="0">
                          <a:ln>
                            <a:noFill/>
                          </a:ln>
                          <a:solidFill>
                            <a:srgbClr val="336600"/>
                          </a:solidFill>
                          <a:effectLst/>
                          <a:latin typeface="Verdana" panose="020B0604030504040204" pitchFamily="34" charset="0"/>
                        </a:rPr>
                        <a:t>Empleo</a:t>
                      </a:r>
                      <a:r>
                        <a:rPr kumimoji="0" lang="en-US" altLang="es-UY" sz="2400" b="0" i="0" u="none" strike="noStrike" cap="none" normalizeH="0" baseline="0" dirty="0" smtClean="0">
                          <a:ln>
                            <a:noFill/>
                          </a:ln>
                          <a:solidFill>
                            <a:srgbClr val="336600"/>
                          </a:solidFill>
                          <a:effectLst/>
                          <a:latin typeface="Verdana" panose="020B0604030504040204" pitchFamily="34" charset="0"/>
                        </a:rPr>
                        <a:t>:</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altLang="es-UY" sz="2400" b="0" i="0" u="none" strike="noStrike" cap="none" normalizeH="0" baseline="0" dirty="0" smtClean="0">
                          <a:ln>
                            <a:noFill/>
                          </a:ln>
                          <a:solidFill>
                            <a:srgbClr val="336600"/>
                          </a:solidFill>
                          <a:effectLst/>
                          <a:latin typeface="Verdana" panose="020B0604030504040204" pitchFamily="34" charset="0"/>
                        </a:rPr>
                        <a:t>% </a:t>
                      </a:r>
                      <a:r>
                        <a:rPr kumimoji="0" lang="en-US" altLang="es-UY" sz="2400" b="0" i="0" u="none" strike="noStrike" cap="none" normalizeH="0" baseline="0" dirty="0" err="1" smtClean="0">
                          <a:ln>
                            <a:noFill/>
                          </a:ln>
                          <a:solidFill>
                            <a:srgbClr val="336600"/>
                          </a:solidFill>
                          <a:effectLst/>
                          <a:latin typeface="Verdana" panose="020B0604030504040204" pitchFamily="34" charset="0"/>
                        </a:rPr>
                        <a:t>Mujeres</a:t>
                      </a:r>
                      <a:r>
                        <a:rPr kumimoji="0" lang="en-US" altLang="es-UY" sz="2400" b="0" i="0" u="none" strike="noStrike" cap="none" normalizeH="0" baseline="0" dirty="0" smtClean="0">
                          <a:ln>
                            <a:noFill/>
                          </a:ln>
                          <a:solidFill>
                            <a:srgbClr val="336600"/>
                          </a:solidFill>
                          <a:effectLst/>
                          <a:latin typeface="Verdana" panose="020B0604030504040204" pitchFamily="34" charset="0"/>
                        </a:rPr>
                        <a:t>/Total.</a:t>
                      </a:r>
                      <a:endParaRPr kumimoji="0" lang="es-ES" altLang="es-UY" sz="2400" b="0" i="0" u="none" strike="noStrike" cap="none" normalizeH="0" baseline="0" dirty="0" smtClean="0">
                        <a:ln>
                          <a:noFill/>
                        </a:ln>
                        <a:solidFill>
                          <a:srgbClr val="336600"/>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3944647"/>
                  </a:ext>
                </a:extLst>
              </a:tr>
              <a:tr h="849313">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smtClean="0">
                          <a:ln>
                            <a:noFill/>
                          </a:ln>
                          <a:solidFill>
                            <a:schemeClr val="tx1"/>
                          </a:solidFill>
                          <a:effectLst/>
                          <a:latin typeface="Verdana" panose="020B0604030504040204" pitchFamily="34" charset="0"/>
                        </a:rPr>
                        <a:t>Argentina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accent2"/>
                          </a:solidFill>
                          <a:effectLst/>
                          <a:latin typeface="Verdana" panose="020B0604030504040204" pitchFamily="34" charset="0"/>
                        </a:rPr>
                        <a:t>27,4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accent2"/>
                          </a:solidFill>
                          <a:effectLst/>
                          <a:latin typeface="Verdana" panose="020B0604030504040204" pitchFamily="34" charset="0"/>
                        </a:rPr>
                        <a:t>42,0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4639896"/>
                  </a:ext>
                </a:extLst>
              </a:tr>
              <a:tr h="852488">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dirty="0" smtClean="0">
                          <a:ln>
                            <a:noFill/>
                          </a:ln>
                          <a:solidFill>
                            <a:schemeClr val="tx1"/>
                          </a:solidFill>
                          <a:effectLst/>
                          <a:latin typeface="Verdana" panose="020B0604030504040204" pitchFamily="34" charset="0"/>
                        </a:rPr>
                        <a:t>Brasil</a:t>
                      </a:r>
                      <a:endParaRPr kumimoji="0" lang="es-ES" altLang="es-UY" sz="2400" b="0" i="0" u="none" strike="noStrike" cap="none" normalizeH="0" baseline="0" dirty="0" smtClean="0">
                        <a:ln>
                          <a:noFill/>
                        </a:ln>
                        <a:solidFill>
                          <a:schemeClr val="tx1"/>
                        </a:solidFill>
                        <a:effectLst/>
                        <a:latin typeface="Verdan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accent2"/>
                          </a:solidFill>
                          <a:effectLst/>
                          <a:latin typeface="Verdana" panose="020B0604030504040204" pitchFamily="34" charset="0"/>
                        </a:rPr>
                        <a:t>26,6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accent2"/>
                          </a:solidFill>
                          <a:effectLst/>
                          <a:latin typeface="Verdana" panose="020B0604030504040204" pitchFamily="34" charset="0"/>
                        </a:rPr>
                        <a:t>40,7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1989631"/>
                  </a:ext>
                </a:extLst>
              </a:tr>
              <a:tr h="852488">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smtClean="0">
                          <a:ln>
                            <a:noFill/>
                          </a:ln>
                          <a:solidFill>
                            <a:schemeClr val="tx1"/>
                          </a:solidFill>
                          <a:effectLst/>
                          <a:latin typeface="Verdana" panose="020B0604030504040204" pitchFamily="34" charset="0"/>
                        </a:rPr>
                        <a:t>Chile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25,8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6230482"/>
                  </a:ext>
                </a:extLst>
              </a:tr>
              <a:tr h="852488">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smtClean="0">
                          <a:ln>
                            <a:noFill/>
                          </a:ln>
                          <a:solidFill>
                            <a:schemeClr val="tx1"/>
                          </a:solidFill>
                          <a:effectLst/>
                          <a:latin typeface="Verdana" panose="020B0604030504040204" pitchFamily="34" charset="0"/>
                        </a:rPr>
                        <a:t>Colombia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43,7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6328210"/>
                  </a:ext>
                </a:extLst>
              </a:tr>
              <a:tr h="849313">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smtClean="0">
                          <a:ln>
                            <a:noFill/>
                          </a:ln>
                          <a:solidFill>
                            <a:schemeClr val="tx1"/>
                          </a:solidFill>
                          <a:effectLst/>
                          <a:latin typeface="Verdana" panose="020B0604030504040204" pitchFamily="34" charset="0"/>
                        </a:rPr>
                        <a:t>Mexico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30,7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tx1"/>
                          </a:solidFill>
                          <a:effectLst/>
                          <a:latin typeface="Verdana" panose="020B0604030504040204" pitchFamily="34" charset="0"/>
                        </a:rPr>
                        <a:t>35,2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0944410"/>
                  </a:ext>
                </a:extLst>
              </a:tr>
              <a:tr h="852488">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400" b="0" i="0" u="none" strike="noStrike" cap="none" normalizeH="0" baseline="0" smtClean="0">
                          <a:ln>
                            <a:noFill/>
                          </a:ln>
                          <a:solidFill>
                            <a:schemeClr val="tx1"/>
                          </a:solidFill>
                          <a:effectLst/>
                          <a:latin typeface="Verdana" panose="020B0604030504040204" pitchFamily="34" charset="0"/>
                        </a:rPr>
                        <a:t>Uruguay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smtClean="0">
                          <a:ln>
                            <a:noFill/>
                          </a:ln>
                          <a:solidFill>
                            <a:schemeClr val="accent2"/>
                          </a:solidFill>
                          <a:effectLst/>
                          <a:latin typeface="Verdana" panose="020B0604030504040204" pitchFamily="34" charset="0"/>
                        </a:rPr>
                        <a:t>27,1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buSzPct val="75000"/>
                        <a:buFont typeface="Wingdings" panose="05000000000000000000" pitchFamily="2" charset="2"/>
                        <a:defRPr sz="2400">
                          <a:solidFill>
                            <a:schemeClr val="tx1"/>
                          </a:solidFill>
                          <a:latin typeface="Verdana" panose="020B0604030504040204" pitchFamily="34" charset="0"/>
                        </a:defRPr>
                      </a:lvl1pPr>
                      <a:lvl2pPr algn="l" eaLnBrk="0" hangingPunct="0">
                        <a:buClr>
                          <a:schemeClr val="tx2"/>
                        </a:buClr>
                        <a:buSzPct val="75000"/>
                        <a:buFont typeface="Wingdings" panose="05000000000000000000" pitchFamily="2" charset="2"/>
                        <a:defRPr sz="2000">
                          <a:solidFill>
                            <a:schemeClr val="tx1"/>
                          </a:solidFill>
                          <a:latin typeface="Verdana" panose="020B0604030504040204" pitchFamily="34" charset="0"/>
                        </a:defRPr>
                      </a:lvl2pPr>
                      <a:lvl3pPr algn="l" eaLnBrk="0" hangingPunct="0">
                        <a:buClr>
                          <a:schemeClr val="accent1"/>
                        </a:buClr>
                        <a:buSzPct val="65000"/>
                        <a:buFont typeface="Wingdings" panose="05000000000000000000" pitchFamily="2" charset="2"/>
                        <a:defRPr>
                          <a:solidFill>
                            <a:schemeClr val="tx1"/>
                          </a:solidFill>
                          <a:latin typeface="Verdana" panose="020B0604030504040204" pitchFamily="34" charset="0"/>
                        </a:defRPr>
                      </a:lvl3pPr>
                      <a:lvl4pPr algn="l" eaLnBrk="0" hangingPunct="0">
                        <a:buFont typeface="Wingdings" panose="05000000000000000000" pitchFamily="2" charset="2"/>
                        <a:defRPr sz="1600">
                          <a:solidFill>
                            <a:schemeClr val="tx1"/>
                          </a:solidFill>
                          <a:latin typeface="Verdana" panose="020B0604030504040204" pitchFamily="34" charset="0"/>
                        </a:defRPr>
                      </a:lvl4pPr>
                      <a:lvl5pPr algn="l" eaLnBrk="0" hangingPunct="0">
                        <a:buClr>
                          <a:schemeClr val="tx2"/>
                        </a:buClr>
                        <a:buSzPct val="80000"/>
                        <a:buFont typeface="Wingdings" panose="05000000000000000000" pitchFamily="2" charset="2"/>
                        <a:defRPr sz="1600">
                          <a:solidFill>
                            <a:schemeClr val="tx1"/>
                          </a:solidFill>
                          <a:latin typeface="Verdana" panose="020B0604030504040204" pitchFamily="34" charset="0"/>
                        </a:defRPr>
                      </a:lvl5pPr>
                      <a:lvl6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6pPr>
                      <a:lvl7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7pPr>
                      <a:lvl8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8pPr>
                      <a:lvl9pPr eaLnBrk="0" fontAlgn="base" hangingPunct="0">
                        <a:spcBef>
                          <a:spcPct val="20000"/>
                        </a:spcBef>
                        <a:spcAft>
                          <a:spcPct val="0"/>
                        </a:spcAft>
                        <a:buClr>
                          <a:schemeClr val="tx2"/>
                        </a:buClr>
                        <a:buSzPct val="80000"/>
                        <a:buFont typeface="Wingdings" panose="05000000000000000000" pitchFamily="2" charset="2"/>
                        <a:defRPr sz="1600">
                          <a:solidFill>
                            <a:schemeClr val="tx1"/>
                          </a:solidFill>
                          <a:latin typeface="Verdana" panose="020B060403050404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s-ES" altLang="es-UY" sz="2800" b="0" i="0" u="none" strike="noStrike" cap="none" normalizeH="0" baseline="0" dirty="0" smtClean="0">
                          <a:ln>
                            <a:noFill/>
                          </a:ln>
                          <a:solidFill>
                            <a:schemeClr val="accent2"/>
                          </a:solidFill>
                          <a:effectLst/>
                          <a:latin typeface="Verdana" panose="020B0604030504040204" pitchFamily="34" charset="0"/>
                        </a:rPr>
                        <a:t>43,0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1936522"/>
                  </a:ext>
                </a:extLst>
              </a:tr>
            </a:tbl>
          </a:graphicData>
        </a:graphic>
      </p:graphicFrame>
    </p:spTree>
    <p:extLst>
      <p:ext uri="{BB962C8B-B14F-4D97-AF65-F5344CB8AC3E}">
        <p14:creationId xmlns:p14="http://schemas.microsoft.com/office/powerpoint/2010/main" val="1310063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5"/>
          <p:cNvGraphicFramePr>
            <a:graphicFrameLocks noChangeAspect="1"/>
          </p:cNvGraphicFramePr>
          <p:nvPr>
            <p:ph/>
            <p:extLst>
              <p:ext uri="{D42A27DB-BD31-4B8C-83A1-F6EECF244321}">
                <p14:modId xmlns:p14="http://schemas.microsoft.com/office/powerpoint/2010/main" val="1166745162"/>
              </p:ext>
            </p:extLst>
          </p:nvPr>
        </p:nvGraphicFramePr>
        <p:xfrm>
          <a:off x="2685834" y="1205949"/>
          <a:ext cx="12131849" cy="8480334"/>
        </p:xfrm>
        <a:graphic>
          <a:graphicData uri="http://schemas.openxmlformats.org/presentationml/2006/ole">
            <mc:AlternateContent xmlns:mc="http://schemas.openxmlformats.org/markup-compatibility/2006">
              <mc:Choice xmlns:v="urn:schemas-microsoft-com:vml" Requires="v">
                <p:oleObj spid="_x0000_s3078" name="Gráfico" r:id="rId3" imgW="11287070" imgH="8529885" progId="MSGraph.Chart.8">
                  <p:embed followColorScheme="full"/>
                </p:oleObj>
              </mc:Choice>
              <mc:Fallback>
                <p:oleObj name="Gráfico" r:id="rId3" imgW="11287070" imgH="8529885" progId="MSGraph.Chart.8">
                  <p:embed followColorScheme="full"/>
                  <p:pic>
                    <p:nvPicPr>
                      <p:cNvPr id="9218" name="Object 5"/>
                      <p:cNvPicPr>
                        <a:picLocks noChangeAspect="1" noChangeArrowheads="1"/>
                      </p:cNvPicPr>
                      <p:nvPr/>
                    </p:nvPicPr>
                    <p:blipFill>
                      <a:blip r:embed="rId4"/>
                      <a:srcRect/>
                      <a:stretch>
                        <a:fillRect/>
                      </a:stretch>
                    </p:blipFill>
                    <p:spPr bwMode="auto">
                      <a:xfrm>
                        <a:off x="2685834" y="1205949"/>
                        <a:ext cx="12131849" cy="8480334"/>
                      </a:xfrm>
                      <a:prstGeom prst="rect">
                        <a:avLst/>
                      </a:prstGeom>
                      <a:noFill/>
                      <a:ln>
                        <a:noFill/>
                      </a:ln>
                      <a:effectLst/>
                    </p:spPr>
                  </p:pic>
                </p:oleObj>
              </mc:Fallback>
            </mc:AlternateContent>
          </a:graphicData>
        </a:graphic>
      </p:graphicFrame>
      <p:sp>
        <p:nvSpPr>
          <p:cNvPr id="9219" name="Text Box 7"/>
          <p:cNvSpPr txBox="1">
            <a:spLocks noChangeArrowheads="1"/>
          </p:cNvSpPr>
          <p:nvPr/>
        </p:nvSpPr>
        <p:spPr bwMode="auto">
          <a:xfrm>
            <a:off x="858981" y="260351"/>
            <a:ext cx="10658763"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b="1" dirty="0" smtClean="0">
                <a:solidFill>
                  <a:srgbClr val="777777"/>
                </a:solidFill>
              </a:rPr>
              <a:t>Contenido de empleo femenino en las exportaciones y en el total, por años de educación.</a:t>
            </a:r>
            <a:endParaRPr lang="es-ES" altLang="es-UY" b="1" dirty="0">
              <a:solidFill>
                <a:srgbClr val="777777"/>
              </a:solidFill>
            </a:endParaRPr>
          </a:p>
        </p:txBody>
      </p:sp>
      <p:sp>
        <p:nvSpPr>
          <p:cNvPr id="9220" name="Text Box 8"/>
          <p:cNvSpPr txBox="1">
            <a:spLocks noChangeArrowheads="1"/>
          </p:cNvSpPr>
          <p:nvPr/>
        </p:nvSpPr>
        <p:spPr bwMode="auto">
          <a:xfrm>
            <a:off x="1992314" y="1557338"/>
            <a:ext cx="8016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Arg</a:t>
            </a:r>
          </a:p>
        </p:txBody>
      </p:sp>
      <p:sp>
        <p:nvSpPr>
          <p:cNvPr id="9221" name="Text Box 9"/>
          <p:cNvSpPr txBox="1">
            <a:spLocks noChangeArrowheads="1"/>
          </p:cNvSpPr>
          <p:nvPr/>
        </p:nvSpPr>
        <p:spPr bwMode="auto">
          <a:xfrm>
            <a:off x="2063750" y="2492375"/>
            <a:ext cx="7953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Bra</a:t>
            </a:r>
          </a:p>
        </p:txBody>
      </p:sp>
      <p:sp>
        <p:nvSpPr>
          <p:cNvPr id="9222" name="AutoShape 11"/>
          <p:cNvSpPr>
            <a:spLocks/>
          </p:cNvSpPr>
          <p:nvPr/>
        </p:nvSpPr>
        <p:spPr bwMode="auto">
          <a:xfrm>
            <a:off x="3000375" y="1268413"/>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9223" name="AutoShape 12"/>
          <p:cNvSpPr>
            <a:spLocks/>
          </p:cNvSpPr>
          <p:nvPr/>
        </p:nvSpPr>
        <p:spPr bwMode="auto">
          <a:xfrm>
            <a:off x="3000375" y="2276475"/>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9224" name="AutoShape 13"/>
          <p:cNvSpPr>
            <a:spLocks/>
          </p:cNvSpPr>
          <p:nvPr/>
        </p:nvSpPr>
        <p:spPr bwMode="auto">
          <a:xfrm>
            <a:off x="3000375" y="3357563"/>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9225" name="AutoShape 14"/>
          <p:cNvSpPr>
            <a:spLocks/>
          </p:cNvSpPr>
          <p:nvPr/>
        </p:nvSpPr>
        <p:spPr bwMode="auto">
          <a:xfrm>
            <a:off x="3000375" y="4365625"/>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9226" name="AutoShape 15"/>
          <p:cNvSpPr>
            <a:spLocks/>
          </p:cNvSpPr>
          <p:nvPr/>
        </p:nvSpPr>
        <p:spPr bwMode="auto">
          <a:xfrm>
            <a:off x="3071813" y="5373688"/>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9227" name="Text Box 16"/>
          <p:cNvSpPr txBox="1">
            <a:spLocks noChangeArrowheads="1"/>
          </p:cNvSpPr>
          <p:nvPr/>
        </p:nvSpPr>
        <p:spPr bwMode="auto">
          <a:xfrm>
            <a:off x="2063750" y="3573463"/>
            <a:ext cx="7445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Col</a:t>
            </a:r>
          </a:p>
        </p:txBody>
      </p:sp>
      <p:sp>
        <p:nvSpPr>
          <p:cNvPr id="9228" name="Text Box 17"/>
          <p:cNvSpPr txBox="1">
            <a:spLocks noChangeArrowheads="1"/>
          </p:cNvSpPr>
          <p:nvPr/>
        </p:nvSpPr>
        <p:spPr bwMode="auto">
          <a:xfrm>
            <a:off x="1992313" y="4581525"/>
            <a:ext cx="9064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Mex</a:t>
            </a:r>
          </a:p>
        </p:txBody>
      </p:sp>
      <p:sp>
        <p:nvSpPr>
          <p:cNvPr id="9229" name="Text Box 18"/>
          <p:cNvSpPr txBox="1">
            <a:spLocks noChangeArrowheads="1"/>
          </p:cNvSpPr>
          <p:nvPr/>
        </p:nvSpPr>
        <p:spPr bwMode="auto">
          <a:xfrm>
            <a:off x="1992314" y="5516563"/>
            <a:ext cx="822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Uru</a:t>
            </a:r>
          </a:p>
        </p:txBody>
      </p:sp>
    </p:spTree>
    <p:extLst>
      <p:ext uri="{BB962C8B-B14F-4D97-AF65-F5344CB8AC3E}">
        <p14:creationId xmlns:p14="http://schemas.microsoft.com/office/powerpoint/2010/main" val="94584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ph/>
            <p:extLst>
              <p:ext uri="{D42A27DB-BD31-4B8C-83A1-F6EECF244321}">
                <p14:modId xmlns:p14="http://schemas.microsoft.com/office/powerpoint/2010/main" val="2545797289"/>
              </p:ext>
            </p:extLst>
          </p:nvPr>
        </p:nvGraphicFramePr>
        <p:xfrm>
          <a:off x="2714728" y="1197269"/>
          <a:ext cx="11262226" cy="8165512"/>
        </p:xfrm>
        <a:graphic>
          <a:graphicData uri="http://schemas.openxmlformats.org/presentationml/2006/ole">
            <mc:AlternateContent xmlns:mc="http://schemas.openxmlformats.org/markup-compatibility/2006">
              <mc:Choice xmlns:v="urn:schemas-microsoft-com:vml" Requires="v">
                <p:oleObj spid="_x0000_s4102" name="Gráfico" r:id="rId3" imgW="11287070" imgH="8529885" progId="MSGraph.Chart.8">
                  <p:embed followColorScheme="full"/>
                </p:oleObj>
              </mc:Choice>
              <mc:Fallback>
                <p:oleObj name="Gráfico" r:id="rId3" imgW="11287070" imgH="8529885" progId="MSGraph.Chart.8">
                  <p:embed followColorScheme="full"/>
                  <p:pic>
                    <p:nvPicPr>
                      <p:cNvPr id="10242" name="Object 2"/>
                      <p:cNvPicPr>
                        <a:picLocks noChangeAspect="1" noChangeArrowheads="1"/>
                      </p:cNvPicPr>
                      <p:nvPr/>
                    </p:nvPicPr>
                    <p:blipFill>
                      <a:blip r:embed="rId4"/>
                      <a:srcRect/>
                      <a:stretch>
                        <a:fillRect/>
                      </a:stretch>
                    </p:blipFill>
                    <p:spPr bwMode="auto">
                      <a:xfrm>
                        <a:off x="2714728" y="1197269"/>
                        <a:ext cx="11262226" cy="8165512"/>
                      </a:xfrm>
                      <a:prstGeom prst="rect">
                        <a:avLst/>
                      </a:prstGeom>
                      <a:noFill/>
                      <a:ln>
                        <a:noFill/>
                      </a:ln>
                      <a:effectLst/>
                    </p:spPr>
                  </p:pic>
                </p:oleObj>
              </mc:Fallback>
            </mc:AlternateContent>
          </a:graphicData>
        </a:graphic>
      </p:graphicFrame>
      <p:sp>
        <p:nvSpPr>
          <p:cNvPr id="10243" name="Text Box 3"/>
          <p:cNvSpPr txBox="1">
            <a:spLocks noChangeArrowheads="1"/>
          </p:cNvSpPr>
          <p:nvPr/>
        </p:nvSpPr>
        <p:spPr bwMode="auto">
          <a:xfrm>
            <a:off x="346510" y="258823"/>
            <a:ext cx="10934298"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b="1" dirty="0" smtClean="0">
                <a:solidFill>
                  <a:srgbClr val="777777"/>
                </a:solidFill>
              </a:rPr>
              <a:t>Contenido del empleo femenino en las exportaciones e importaciones, por años de educación.</a:t>
            </a:r>
            <a:endParaRPr lang="es-ES" altLang="es-UY" b="1" dirty="0">
              <a:solidFill>
                <a:srgbClr val="777777"/>
              </a:solidFill>
            </a:endParaRPr>
          </a:p>
        </p:txBody>
      </p:sp>
      <p:sp>
        <p:nvSpPr>
          <p:cNvPr id="10244" name="Text Box 4"/>
          <p:cNvSpPr txBox="1">
            <a:spLocks noChangeArrowheads="1"/>
          </p:cNvSpPr>
          <p:nvPr/>
        </p:nvSpPr>
        <p:spPr bwMode="auto">
          <a:xfrm>
            <a:off x="1992314" y="1557338"/>
            <a:ext cx="8016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Arg</a:t>
            </a:r>
          </a:p>
        </p:txBody>
      </p:sp>
      <p:sp>
        <p:nvSpPr>
          <p:cNvPr id="10245" name="Text Box 5"/>
          <p:cNvSpPr txBox="1">
            <a:spLocks noChangeArrowheads="1"/>
          </p:cNvSpPr>
          <p:nvPr/>
        </p:nvSpPr>
        <p:spPr bwMode="auto">
          <a:xfrm>
            <a:off x="2063750" y="2492375"/>
            <a:ext cx="7953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Bra</a:t>
            </a:r>
          </a:p>
        </p:txBody>
      </p:sp>
      <p:sp>
        <p:nvSpPr>
          <p:cNvPr id="10246" name="AutoShape 6"/>
          <p:cNvSpPr>
            <a:spLocks/>
          </p:cNvSpPr>
          <p:nvPr/>
        </p:nvSpPr>
        <p:spPr bwMode="auto">
          <a:xfrm>
            <a:off x="3000375" y="1268413"/>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0247" name="AutoShape 7"/>
          <p:cNvSpPr>
            <a:spLocks/>
          </p:cNvSpPr>
          <p:nvPr/>
        </p:nvSpPr>
        <p:spPr bwMode="auto">
          <a:xfrm>
            <a:off x="3000375" y="2276475"/>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0248" name="AutoShape 8"/>
          <p:cNvSpPr>
            <a:spLocks/>
          </p:cNvSpPr>
          <p:nvPr/>
        </p:nvSpPr>
        <p:spPr bwMode="auto">
          <a:xfrm>
            <a:off x="3000375" y="3357563"/>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0249" name="AutoShape 9"/>
          <p:cNvSpPr>
            <a:spLocks/>
          </p:cNvSpPr>
          <p:nvPr/>
        </p:nvSpPr>
        <p:spPr bwMode="auto">
          <a:xfrm>
            <a:off x="3000375" y="4365625"/>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0250" name="AutoShape 10"/>
          <p:cNvSpPr>
            <a:spLocks/>
          </p:cNvSpPr>
          <p:nvPr/>
        </p:nvSpPr>
        <p:spPr bwMode="auto">
          <a:xfrm>
            <a:off x="3071813" y="5373688"/>
            <a:ext cx="152400" cy="9144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0251" name="Text Box 11"/>
          <p:cNvSpPr txBox="1">
            <a:spLocks noChangeArrowheads="1"/>
          </p:cNvSpPr>
          <p:nvPr/>
        </p:nvSpPr>
        <p:spPr bwMode="auto">
          <a:xfrm>
            <a:off x="2063750" y="3573463"/>
            <a:ext cx="7445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Col</a:t>
            </a:r>
          </a:p>
        </p:txBody>
      </p:sp>
      <p:sp>
        <p:nvSpPr>
          <p:cNvPr id="10252" name="Text Box 12"/>
          <p:cNvSpPr txBox="1">
            <a:spLocks noChangeArrowheads="1"/>
          </p:cNvSpPr>
          <p:nvPr/>
        </p:nvSpPr>
        <p:spPr bwMode="auto">
          <a:xfrm>
            <a:off x="1992313" y="4581525"/>
            <a:ext cx="9064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Mex</a:t>
            </a:r>
          </a:p>
        </p:txBody>
      </p:sp>
      <p:sp>
        <p:nvSpPr>
          <p:cNvPr id="10253" name="Text Box 13"/>
          <p:cNvSpPr txBox="1">
            <a:spLocks noChangeArrowheads="1"/>
          </p:cNvSpPr>
          <p:nvPr/>
        </p:nvSpPr>
        <p:spPr bwMode="auto">
          <a:xfrm>
            <a:off x="1992314" y="5516563"/>
            <a:ext cx="822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s-ES" altLang="es-UY">
                <a:solidFill>
                  <a:srgbClr val="000000"/>
                </a:solidFill>
              </a:rPr>
              <a:t>Uru</a:t>
            </a:r>
          </a:p>
        </p:txBody>
      </p:sp>
    </p:spTree>
    <p:extLst>
      <p:ext uri="{BB962C8B-B14F-4D97-AF65-F5344CB8AC3E}">
        <p14:creationId xmlns:p14="http://schemas.microsoft.com/office/powerpoint/2010/main" val="2892681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01963" y="287559"/>
            <a:ext cx="10972800" cy="1139825"/>
          </a:xfrm>
        </p:spPr>
        <p:txBody>
          <a:bodyPr/>
          <a:lstStyle/>
          <a:p>
            <a:r>
              <a:rPr lang="en-US" altLang="es-UY" sz="4000" b="1" dirty="0" err="1" smtClean="0">
                <a:latin typeface="Tahoma" panose="020B0604030504040204" pitchFamily="34" charset="0"/>
                <a:ea typeface="Tahoma" panose="020B0604030504040204" pitchFamily="34" charset="0"/>
                <a:cs typeface="Tahoma" panose="020B0604030504040204" pitchFamily="34" charset="0"/>
              </a:rPr>
              <a:t>Reflexiones</a:t>
            </a:r>
            <a:r>
              <a:rPr lang="en-US" altLang="es-UY" sz="4000" b="1" dirty="0" smtClean="0">
                <a:latin typeface="Tahoma" panose="020B0604030504040204" pitchFamily="34" charset="0"/>
                <a:ea typeface="Tahoma" panose="020B0604030504040204" pitchFamily="34" charset="0"/>
                <a:cs typeface="Tahoma" panose="020B0604030504040204" pitchFamily="34" charset="0"/>
              </a:rPr>
              <a:t> finales</a:t>
            </a:r>
            <a:endParaRPr lang="en-US" alt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11268" name="Rectangle 4"/>
          <p:cNvSpPr>
            <a:spLocks noChangeArrowheads="1"/>
          </p:cNvSpPr>
          <p:nvPr/>
        </p:nvSpPr>
        <p:spPr bwMode="auto">
          <a:xfrm>
            <a:off x="609600" y="1557338"/>
            <a:ext cx="10058401"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0" fontAlgn="base" hangingPunct="0">
              <a:spcAft>
                <a:spcPct val="0"/>
              </a:spcAft>
              <a:buClr>
                <a:srgbClr val="FFCC00"/>
              </a:buClr>
            </a:pPr>
            <a:r>
              <a:rPr lang="en-US" altLang="es-UY" dirty="0" smtClean="0">
                <a:solidFill>
                  <a:srgbClr val="000000"/>
                </a:solidFill>
              </a:rPr>
              <a:t>Uno de </a:t>
            </a:r>
            <a:r>
              <a:rPr lang="en-US" altLang="es-UY" dirty="0" err="1" smtClean="0">
                <a:solidFill>
                  <a:srgbClr val="000000"/>
                </a:solidFill>
              </a:rPr>
              <a:t>los</a:t>
            </a:r>
            <a:r>
              <a:rPr lang="en-US" altLang="es-UY" dirty="0" smtClean="0">
                <a:solidFill>
                  <a:srgbClr val="000000"/>
                </a:solidFill>
              </a:rPr>
              <a:t> </a:t>
            </a:r>
            <a:r>
              <a:rPr lang="en-US" altLang="es-UY" dirty="0" err="1" smtClean="0">
                <a:solidFill>
                  <a:srgbClr val="000000"/>
                </a:solidFill>
              </a:rPr>
              <a:t>factores</a:t>
            </a:r>
            <a:r>
              <a:rPr lang="en-US" altLang="es-UY" dirty="0" smtClean="0">
                <a:solidFill>
                  <a:srgbClr val="000000"/>
                </a:solidFill>
              </a:rPr>
              <a:t> </a:t>
            </a:r>
            <a:r>
              <a:rPr lang="en-US" altLang="es-UY" dirty="0" err="1" smtClean="0">
                <a:solidFill>
                  <a:srgbClr val="000000"/>
                </a:solidFill>
              </a:rPr>
              <a:t>más</a:t>
            </a:r>
            <a:r>
              <a:rPr lang="en-US" altLang="es-UY" dirty="0" smtClean="0">
                <a:solidFill>
                  <a:srgbClr val="000000"/>
                </a:solidFill>
              </a:rPr>
              <a:t> </a:t>
            </a:r>
            <a:r>
              <a:rPr lang="en-US" altLang="es-UY" dirty="0" err="1" smtClean="0">
                <a:solidFill>
                  <a:srgbClr val="000000"/>
                </a:solidFill>
              </a:rPr>
              <a:t>relevantes</a:t>
            </a:r>
            <a:r>
              <a:rPr lang="en-US" altLang="es-UY" dirty="0" smtClean="0">
                <a:solidFill>
                  <a:srgbClr val="000000"/>
                </a:solidFill>
              </a:rPr>
              <a:t> de </a:t>
            </a:r>
            <a:r>
              <a:rPr lang="en-US" altLang="es-UY" dirty="0" err="1" smtClean="0">
                <a:solidFill>
                  <a:srgbClr val="000000"/>
                </a:solidFill>
              </a:rPr>
              <a:t>discriminación</a:t>
            </a:r>
            <a:r>
              <a:rPr lang="en-US" altLang="es-UY" dirty="0" smtClean="0">
                <a:solidFill>
                  <a:srgbClr val="000000"/>
                </a:solidFill>
              </a:rPr>
              <a:t> contra las </a:t>
            </a:r>
            <a:r>
              <a:rPr lang="en-US" altLang="es-UY" dirty="0" err="1" smtClean="0">
                <a:solidFill>
                  <a:srgbClr val="000000"/>
                </a:solidFill>
              </a:rPr>
              <a:t>mujeres</a:t>
            </a:r>
            <a:r>
              <a:rPr lang="en-US" altLang="es-UY" dirty="0" smtClean="0">
                <a:solidFill>
                  <a:srgbClr val="000000"/>
                </a:solidFill>
              </a:rPr>
              <a:t> </a:t>
            </a:r>
            <a:r>
              <a:rPr lang="en-US" altLang="es-UY" dirty="0" err="1" smtClean="0">
                <a:solidFill>
                  <a:srgbClr val="000000"/>
                </a:solidFill>
              </a:rPr>
              <a:t>es</a:t>
            </a:r>
            <a:r>
              <a:rPr lang="en-US" altLang="es-UY" dirty="0" smtClean="0">
                <a:solidFill>
                  <a:srgbClr val="000000"/>
                </a:solidFill>
              </a:rPr>
              <a:t> </a:t>
            </a:r>
            <a:r>
              <a:rPr lang="en-US" altLang="es-UY" dirty="0" err="1" smtClean="0">
                <a:solidFill>
                  <a:srgbClr val="000000"/>
                </a:solidFill>
              </a:rPr>
              <a:t>su</a:t>
            </a:r>
            <a:r>
              <a:rPr lang="en-US" altLang="es-UY" dirty="0" smtClean="0">
                <a:solidFill>
                  <a:srgbClr val="000000"/>
                </a:solidFill>
              </a:rPr>
              <a:t> </a:t>
            </a:r>
            <a:r>
              <a:rPr lang="en-US" altLang="es-UY" dirty="0" err="1" smtClean="0">
                <a:solidFill>
                  <a:srgbClr val="000000"/>
                </a:solidFill>
              </a:rPr>
              <a:t>responsabilidad</a:t>
            </a:r>
            <a:r>
              <a:rPr lang="en-US" altLang="es-UY" dirty="0" smtClean="0">
                <a:solidFill>
                  <a:srgbClr val="000000"/>
                </a:solidFill>
              </a:rPr>
              <a:t> </a:t>
            </a:r>
            <a:r>
              <a:rPr lang="en-US" altLang="es-UY" dirty="0" err="1" smtClean="0">
                <a:solidFill>
                  <a:srgbClr val="000000"/>
                </a:solidFill>
              </a:rPr>
              <a:t>en</a:t>
            </a:r>
            <a:r>
              <a:rPr lang="en-US" altLang="es-UY" dirty="0" smtClean="0">
                <a:solidFill>
                  <a:srgbClr val="000000"/>
                </a:solidFill>
              </a:rPr>
              <a:t> la </a:t>
            </a:r>
            <a:r>
              <a:rPr lang="en-US" altLang="es-UY" dirty="0" err="1" smtClean="0">
                <a:solidFill>
                  <a:srgbClr val="000000"/>
                </a:solidFill>
              </a:rPr>
              <a:t>reproducción</a:t>
            </a:r>
            <a:r>
              <a:rPr lang="en-US" altLang="es-UY" dirty="0" smtClean="0">
                <a:solidFill>
                  <a:srgbClr val="000000"/>
                </a:solidFill>
              </a:rPr>
              <a:t> social       </a:t>
            </a:r>
            <a:r>
              <a:rPr lang="en-US" altLang="es-UY" dirty="0" err="1" smtClean="0">
                <a:solidFill>
                  <a:srgbClr val="000000"/>
                </a:solidFill>
              </a:rPr>
              <a:t>tiempo</a:t>
            </a:r>
            <a:r>
              <a:rPr lang="en-US" altLang="es-UY" dirty="0" smtClean="0">
                <a:solidFill>
                  <a:srgbClr val="000000"/>
                </a:solidFill>
              </a:rPr>
              <a:t> </a:t>
            </a:r>
            <a:r>
              <a:rPr lang="en-US" altLang="es-UY" dirty="0" err="1" smtClean="0">
                <a:solidFill>
                  <a:srgbClr val="000000"/>
                </a:solidFill>
              </a:rPr>
              <a:t>destinado</a:t>
            </a:r>
            <a:r>
              <a:rPr lang="en-US" altLang="es-UY" dirty="0" smtClean="0">
                <a:solidFill>
                  <a:srgbClr val="000000"/>
                </a:solidFill>
              </a:rPr>
              <a:t> al </a:t>
            </a:r>
            <a:r>
              <a:rPr lang="en-US" altLang="es-UY" dirty="0" err="1" smtClean="0">
                <a:solidFill>
                  <a:srgbClr val="000000"/>
                </a:solidFill>
              </a:rPr>
              <a:t>cuidado</a:t>
            </a:r>
            <a:r>
              <a:rPr lang="en-US" altLang="es-UY" dirty="0" smtClean="0">
                <a:solidFill>
                  <a:srgbClr val="000000"/>
                </a:solidFill>
              </a:rPr>
              <a:t>.</a:t>
            </a:r>
            <a:endParaRPr lang="en-US" altLang="es-UY" dirty="0">
              <a:solidFill>
                <a:srgbClr val="000000"/>
              </a:solidFill>
            </a:endParaRPr>
          </a:p>
          <a:p>
            <a:pPr eaLnBrk="0" fontAlgn="base" hangingPunct="0">
              <a:spcAft>
                <a:spcPct val="0"/>
              </a:spcAft>
              <a:buClr>
                <a:srgbClr val="FFCC00"/>
              </a:buClr>
            </a:pPr>
            <a:endParaRPr lang="en-US" altLang="es-UY" dirty="0">
              <a:solidFill>
                <a:srgbClr val="000000"/>
              </a:solidFill>
            </a:endParaRPr>
          </a:p>
          <a:p>
            <a:pPr eaLnBrk="0" fontAlgn="base" hangingPunct="0">
              <a:spcAft>
                <a:spcPct val="0"/>
              </a:spcAft>
              <a:buClr>
                <a:srgbClr val="FFCC00"/>
              </a:buClr>
            </a:pPr>
            <a:r>
              <a:rPr lang="en-US" altLang="es-UY" dirty="0" smtClean="0">
                <a:solidFill>
                  <a:srgbClr val="000000"/>
                </a:solidFill>
              </a:rPr>
              <a:t>La </a:t>
            </a:r>
            <a:r>
              <a:rPr lang="en-US" altLang="es-UY" dirty="0" err="1" smtClean="0">
                <a:solidFill>
                  <a:srgbClr val="000000"/>
                </a:solidFill>
              </a:rPr>
              <a:t>ausencia</a:t>
            </a:r>
            <a:r>
              <a:rPr lang="en-US" altLang="es-UY" dirty="0" smtClean="0">
                <a:solidFill>
                  <a:srgbClr val="000000"/>
                </a:solidFill>
              </a:rPr>
              <a:t> de </a:t>
            </a:r>
            <a:r>
              <a:rPr lang="en-US" altLang="es-UY" dirty="0" err="1" smtClean="0">
                <a:solidFill>
                  <a:srgbClr val="000000"/>
                </a:solidFill>
              </a:rPr>
              <a:t>políticas</a:t>
            </a:r>
            <a:r>
              <a:rPr lang="en-US" altLang="es-UY" dirty="0" smtClean="0">
                <a:solidFill>
                  <a:srgbClr val="000000"/>
                </a:solidFill>
              </a:rPr>
              <a:t> </a:t>
            </a:r>
            <a:r>
              <a:rPr lang="en-US" altLang="es-UY" dirty="0" err="1" smtClean="0">
                <a:solidFill>
                  <a:srgbClr val="000000"/>
                </a:solidFill>
              </a:rPr>
              <a:t>relacionadas</a:t>
            </a:r>
            <a:r>
              <a:rPr lang="en-US" altLang="es-UY" dirty="0" smtClean="0">
                <a:solidFill>
                  <a:srgbClr val="000000"/>
                </a:solidFill>
              </a:rPr>
              <a:t> con </a:t>
            </a:r>
            <a:r>
              <a:rPr lang="en-US" altLang="es-UY" dirty="0" err="1" smtClean="0">
                <a:solidFill>
                  <a:srgbClr val="000000"/>
                </a:solidFill>
              </a:rPr>
              <a:t>los</a:t>
            </a:r>
            <a:r>
              <a:rPr lang="en-US" altLang="es-UY" dirty="0" smtClean="0">
                <a:solidFill>
                  <a:srgbClr val="000000"/>
                </a:solidFill>
              </a:rPr>
              <a:t> </a:t>
            </a:r>
            <a:r>
              <a:rPr lang="en-US" altLang="es-UY" dirty="0" err="1" smtClean="0">
                <a:solidFill>
                  <a:srgbClr val="000000"/>
                </a:solidFill>
              </a:rPr>
              <a:t>cuidados</a:t>
            </a:r>
            <a:r>
              <a:rPr lang="en-US" altLang="es-UY" dirty="0" smtClean="0">
                <a:solidFill>
                  <a:srgbClr val="000000"/>
                </a:solidFill>
              </a:rPr>
              <a:t> y el </a:t>
            </a:r>
            <a:r>
              <a:rPr lang="en-US" altLang="es-UY" dirty="0" err="1" smtClean="0">
                <a:solidFill>
                  <a:srgbClr val="000000"/>
                </a:solidFill>
              </a:rPr>
              <a:t>trabajo</a:t>
            </a:r>
            <a:r>
              <a:rPr lang="en-US" altLang="es-UY" dirty="0" smtClean="0">
                <a:solidFill>
                  <a:srgbClr val="000000"/>
                </a:solidFill>
              </a:rPr>
              <a:t> </a:t>
            </a:r>
            <a:r>
              <a:rPr lang="en-US" altLang="es-UY" dirty="0" err="1" smtClean="0">
                <a:solidFill>
                  <a:srgbClr val="000000"/>
                </a:solidFill>
              </a:rPr>
              <a:t>doméstico</a:t>
            </a:r>
            <a:r>
              <a:rPr lang="en-US" altLang="es-UY" dirty="0" smtClean="0">
                <a:solidFill>
                  <a:srgbClr val="000000"/>
                </a:solidFill>
              </a:rPr>
              <a:t>, </a:t>
            </a:r>
            <a:r>
              <a:rPr lang="en-US" altLang="es-UY" dirty="0" err="1" smtClean="0">
                <a:solidFill>
                  <a:srgbClr val="000000"/>
                </a:solidFill>
              </a:rPr>
              <a:t>cambios</a:t>
            </a:r>
            <a:r>
              <a:rPr lang="en-US" altLang="es-UY" dirty="0" smtClean="0">
                <a:solidFill>
                  <a:srgbClr val="000000"/>
                </a:solidFill>
              </a:rPr>
              <a:t> </a:t>
            </a:r>
            <a:r>
              <a:rPr lang="en-US" altLang="es-UY" dirty="0" err="1" smtClean="0">
                <a:solidFill>
                  <a:srgbClr val="000000"/>
                </a:solidFill>
              </a:rPr>
              <a:t>demográficos</a:t>
            </a:r>
            <a:r>
              <a:rPr lang="en-US" altLang="es-UY" dirty="0" smtClean="0">
                <a:solidFill>
                  <a:srgbClr val="000000"/>
                </a:solidFill>
              </a:rPr>
              <a:t> y de las </a:t>
            </a:r>
            <a:r>
              <a:rPr lang="en-US" altLang="es-UY" dirty="0" err="1" smtClean="0">
                <a:solidFill>
                  <a:srgbClr val="000000"/>
                </a:solidFill>
              </a:rPr>
              <a:t>familias</a:t>
            </a:r>
            <a:r>
              <a:rPr lang="en-US" altLang="es-UY" dirty="0" smtClean="0">
                <a:solidFill>
                  <a:srgbClr val="000000"/>
                </a:solidFill>
              </a:rPr>
              <a:t> </a:t>
            </a:r>
            <a:r>
              <a:rPr lang="en-US" altLang="es-UY" dirty="0">
                <a:solidFill>
                  <a:srgbClr val="000000"/>
                </a:solidFill>
              </a:rPr>
              <a:t>	  </a:t>
            </a:r>
            <a:r>
              <a:rPr lang="en-US" altLang="es-UY" dirty="0" err="1" smtClean="0">
                <a:solidFill>
                  <a:srgbClr val="000000"/>
                </a:solidFill>
              </a:rPr>
              <a:t>ejercen</a:t>
            </a:r>
            <a:r>
              <a:rPr lang="en-US" altLang="es-UY" dirty="0" smtClean="0">
                <a:solidFill>
                  <a:srgbClr val="000000"/>
                </a:solidFill>
              </a:rPr>
              <a:t> </a:t>
            </a:r>
            <a:r>
              <a:rPr lang="en-US" altLang="es-UY" dirty="0" err="1" smtClean="0">
                <a:solidFill>
                  <a:srgbClr val="000000"/>
                </a:solidFill>
              </a:rPr>
              <a:t>presión</a:t>
            </a:r>
            <a:r>
              <a:rPr lang="en-US" altLang="es-UY" dirty="0" smtClean="0">
                <a:solidFill>
                  <a:srgbClr val="000000"/>
                </a:solidFill>
              </a:rPr>
              <a:t>  </a:t>
            </a:r>
            <a:r>
              <a:rPr lang="en-US" altLang="es-UY" dirty="0" err="1" smtClean="0">
                <a:solidFill>
                  <a:srgbClr val="000000"/>
                </a:solidFill>
              </a:rPr>
              <a:t>sobre</a:t>
            </a:r>
            <a:r>
              <a:rPr lang="en-US" altLang="es-UY" dirty="0" smtClean="0">
                <a:solidFill>
                  <a:srgbClr val="000000"/>
                </a:solidFill>
              </a:rPr>
              <a:t> </a:t>
            </a:r>
            <a:r>
              <a:rPr lang="en-US" altLang="es-UY" dirty="0" err="1" smtClean="0">
                <a:solidFill>
                  <a:srgbClr val="000000"/>
                </a:solidFill>
              </a:rPr>
              <a:t>ellos</a:t>
            </a:r>
            <a:r>
              <a:rPr lang="en-US" altLang="es-UY" dirty="0" smtClean="0">
                <a:solidFill>
                  <a:srgbClr val="000000"/>
                </a:solidFill>
              </a:rPr>
              <a:t>, </a:t>
            </a:r>
            <a:r>
              <a:rPr lang="en-US" altLang="es-UY" dirty="0" err="1" smtClean="0">
                <a:solidFill>
                  <a:srgbClr val="000000"/>
                </a:solidFill>
              </a:rPr>
              <a:t>amenazan</a:t>
            </a:r>
            <a:r>
              <a:rPr lang="en-US" altLang="es-UY" dirty="0" smtClean="0">
                <a:solidFill>
                  <a:srgbClr val="000000"/>
                </a:solidFill>
              </a:rPr>
              <a:t> el future de la </a:t>
            </a:r>
            <a:r>
              <a:rPr lang="en-US" altLang="es-UY" dirty="0" err="1" smtClean="0">
                <a:solidFill>
                  <a:srgbClr val="000000"/>
                </a:solidFill>
              </a:rPr>
              <a:t>reproducción</a:t>
            </a:r>
            <a:r>
              <a:rPr lang="en-US" altLang="es-UY" dirty="0" smtClean="0">
                <a:solidFill>
                  <a:srgbClr val="000000"/>
                </a:solidFill>
              </a:rPr>
              <a:t> </a:t>
            </a:r>
            <a:r>
              <a:rPr lang="en-US" altLang="es-UY" dirty="0" err="1" smtClean="0">
                <a:solidFill>
                  <a:srgbClr val="000000"/>
                </a:solidFill>
              </a:rPr>
              <a:t>biologica</a:t>
            </a:r>
            <a:r>
              <a:rPr lang="en-US" altLang="es-UY" dirty="0" smtClean="0">
                <a:solidFill>
                  <a:srgbClr val="000000"/>
                </a:solidFill>
              </a:rPr>
              <a:t> y social, y la </a:t>
            </a:r>
            <a:r>
              <a:rPr lang="en-US" altLang="es-UY" dirty="0" err="1" smtClean="0">
                <a:solidFill>
                  <a:srgbClr val="000000"/>
                </a:solidFill>
              </a:rPr>
              <a:t>acumulación</a:t>
            </a:r>
            <a:r>
              <a:rPr lang="en-US" altLang="es-UY" dirty="0" smtClean="0">
                <a:solidFill>
                  <a:srgbClr val="000000"/>
                </a:solidFill>
              </a:rPr>
              <a:t> de capital </a:t>
            </a:r>
            <a:r>
              <a:rPr lang="en-US" altLang="es-UY" dirty="0" err="1" smtClean="0">
                <a:solidFill>
                  <a:srgbClr val="000000"/>
                </a:solidFill>
              </a:rPr>
              <a:t>humano</a:t>
            </a:r>
            <a:r>
              <a:rPr lang="en-US" altLang="es-UY" dirty="0" smtClean="0">
                <a:solidFill>
                  <a:srgbClr val="000000"/>
                </a:solidFill>
              </a:rPr>
              <a:t> y social.</a:t>
            </a:r>
            <a:endParaRPr lang="en-US" altLang="es-UY" dirty="0">
              <a:solidFill>
                <a:srgbClr val="000000"/>
              </a:solidFill>
            </a:endParaRPr>
          </a:p>
          <a:p>
            <a:pPr eaLnBrk="0" fontAlgn="base" hangingPunct="0">
              <a:spcAft>
                <a:spcPct val="0"/>
              </a:spcAft>
              <a:buClr>
                <a:srgbClr val="FFCC00"/>
              </a:buClr>
            </a:pPr>
            <a:r>
              <a:rPr lang="en-US" altLang="es-UY" dirty="0" smtClean="0">
                <a:solidFill>
                  <a:srgbClr val="000000"/>
                </a:solidFill>
              </a:rPr>
              <a:t>Y </a:t>
            </a:r>
            <a:r>
              <a:rPr lang="en-US" altLang="es-UY" dirty="0" err="1" smtClean="0">
                <a:solidFill>
                  <a:srgbClr val="000000"/>
                </a:solidFill>
              </a:rPr>
              <a:t>profundiza</a:t>
            </a:r>
            <a:r>
              <a:rPr lang="en-US" altLang="es-UY" dirty="0" smtClean="0">
                <a:solidFill>
                  <a:srgbClr val="000000"/>
                </a:solidFill>
              </a:rPr>
              <a:t> las </a:t>
            </a:r>
            <a:r>
              <a:rPr lang="en-US" altLang="es-UY" dirty="0" err="1" smtClean="0">
                <a:solidFill>
                  <a:srgbClr val="000000"/>
                </a:solidFill>
              </a:rPr>
              <a:t>desigualdades</a:t>
            </a:r>
            <a:r>
              <a:rPr lang="en-US" altLang="es-UY" dirty="0" smtClean="0">
                <a:solidFill>
                  <a:srgbClr val="000000"/>
                </a:solidFill>
              </a:rPr>
              <a:t> </a:t>
            </a:r>
            <a:r>
              <a:rPr lang="en-US" altLang="es-UY" dirty="0" err="1" smtClean="0">
                <a:solidFill>
                  <a:srgbClr val="000000"/>
                </a:solidFill>
              </a:rPr>
              <a:t>sociales</a:t>
            </a:r>
            <a:r>
              <a:rPr lang="en-US" altLang="es-UY" dirty="0" smtClean="0">
                <a:solidFill>
                  <a:srgbClr val="000000"/>
                </a:solidFill>
              </a:rPr>
              <a:t> y de </a:t>
            </a:r>
            <a:r>
              <a:rPr lang="en-US" altLang="es-UY" dirty="0" err="1" smtClean="0">
                <a:solidFill>
                  <a:srgbClr val="000000"/>
                </a:solidFill>
              </a:rPr>
              <a:t>género</a:t>
            </a:r>
            <a:r>
              <a:rPr lang="en-US" altLang="es-UY" dirty="0" smtClean="0">
                <a:solidFill>
                  <a:srgbClr val="000000"/>
                </a:solidFill>
              </a:rPr>
              <a:t>.</a:t>
            </a:r>
            <a:endParaRPr lang="en-US" altLang="es-UY" dirty="0">
              <a:solidFill>
                <a:srgbClr val="000000"/>
              </a:solidFill>
            </a:endParaRPr>
          </a:p>
        </p:txBody>
      </p:sp>
      <p:sp>
        <p:nvSpPr>
          <p:cNvPr id="11269" name="AutoShape 5"/>
          <p:cNvSpPr>
            <a:spLocks noChangeArrowheads="1"/>
          </p:cNvSpPr>
          <p:nvPr/>
        </p:nvSpPr>
        <p:spPr bwMode="auto">
          <a:xfrm>
            <a:off x="4569691" y="2529322"/>
            <a:ext cx="719138" cy="360363"/>
          </a:xfrm>
          <a:prstGeom prst="rightArrow">
            <a:avLst>
              <a:gd name="adj1" fmla="val 50000"/>
              <a:gd name="adj2" fmla="val 4989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11270" name="AutoShape 6"/>
          <p:cNvSpPr>
            <a:spLocks noChangeArrowheads="1"/>
          </p:cNvSpPr>
          <p:nvPr/>
        </p:nvSpPr>
        <p:spPr bwMode="auto">
          <a:xfrm>
            <a:off x="6589713" y="4384099"/>
            <a:ext cx="647700" cy="360363"/>
          </a:xfrm>
          <a:prstGeom prst="rightArrow">
            <a:avLst>
              <a:gd name="adj1" fmla="val 50000"/>
              <a:gd name="adj2" fmla="val 44934"/>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Tree>
    <p:extLst>
      <p:ext uri="{BB962C8B-B14F-4D97-AF65-F5344CB8AC3E}">
        <p14:creationId xmlns:p14="http://schemas.microsoft.com/office/powerpoint/2010/main" val="2814188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s-ES" altLang="es-UY" smtClean="0"/>
          </a:p>
        </p:txBody>
      </p:sp>
      <p:sp>
        <p:nvSpPr>
          <p:cNvPr id="12291" name="Rectangle 3"/>
          <p:cNvSpPr>
            <a:spLocks noGrp="1" noChangeArrowheads="1"/>
          </p:cNvSpPr>
          <p:nvPr>
            <p:ph type="body" idx="1"/>
          </p:nvPr>
        </p:nvSpPr>
        <p:spPr/>
        <p:txBody>
          <a:bodyPr/>
          <a:lstStyle/>
          <a:p>
            <a:r>
              <a:rPr lang="en-US" altLang="es-UY" dirty="0" smtClean="0"/>
              <a:t>A </a:t>
            </a:r>
            <a:r>
              <a:rPr lang="en-US" altLang="es-UY" dirty="0" err="1" smtClean="0"/>
              <a:t>su</a:t>
            </a:r>
            <a:r>
              <a:rPr lang="en-US" altLang="es-UY" dirty="0" smtClean="0"/>
              <a:t> </a:t>
            </a:r>
            <a:r>
              <a:rPr lang="en-US" altLang="es-UY" dirty="0" err="1" smtClean="0"/>
              <a:t>vez</a:t>
            </a:r>
            <a:r>
              <a:rPr lang="en-US" altLang="es-UY" dirty="0" smtClean="0"/>
              <a:t>, </a:t>
            </a:r>
            <a:r>
              <a:rPr lang="en-US" altLang="es-UY" dirty="0" err="1" smtClean="0"/>
              <a:t>los</a:t>
            </a:r>
            <a:r>
              <a:rPr lang="en-US" altLang="es-UY" dirty="0" smtClean="0"/>
              <a:t> </a:t>
            </a:r>
            <a:r>
              <a:rPr lang="en-US" altLang="es-UY" dirty="0" err="1" smtClean="0"/>
              <a:t>sectores</a:t>
            </a:r>
            <a:r>
              <a:rPr lang="en-US" altLang="es-UY" dirty="0" smtClean="0"/>
              <a:t> </a:t>
            </a:r>
            <a:r>
              <a:rPr lang="en-US" altLang="es-UY" dirty="0" err="1" smtClean="0"/>
              <a:t>exportadores</a:t>
            </a:r>
            <a:r>
              <a:rPr lang="en-US" altLang="es-UY" dirty="0" smtClean="0"/>
              <a:t> </a:t>
            </a:r>
            <a:r>
              <a:rPr lang="en-US" altLang="es-UY" dirty="0" err="1" smtClean="0"/>
              <a:t>están</a:t>
            </a:r>
            <a:r>
              <a:rPr lang="en-US" altLang="es-UY" dirty="0" smtClean="0"/>
              <a:t> </a:t>
            </a:r>
            <a:r>
              <a:rPr lang="en-US" altLang="es-UY" dirty="0" err="1" smtClean="0"/>
              <a:t>desperdiciando</a:t>
            </a:r>
            <a:r>
              <a:rPr lang="en-US" altLang="es-UY" dirty="0" smtClean="0"/>
              <a:t> </a:t>
            </a:r>
            <a:r>
              <a:rPr lang="en-US" altLang="es-UY" dirty="0" err="1" smtClean="0"/>
              <a:t>los</a:t>
            </a:r>
            <a:r>
              <a:rPr lang="en-US" altLang="es-UY" dirty="0" smtClean="0"/>
              <a:t> </a:t>
            </a:r>
            <a:r>
              <a:rPr lang="en-US" altLang="es-UY" dirty="0" err="1" smtClean="0"/>
              <a:t>recursos</a:t>
            </a:r>
            <a:r>
              <a:rPr lang="en-US" altLang="es-UY" dirty="0" smtClean="0"/>
              <a:t> </a:t>
            </a:r>
            <a:r>
              <a:rPr lang="en-US" altLang="es-UY" dirty="0" err="1" smtClean="0"/>
              <a:t>humanos</a:t>
            </a:r>
            <a:r>
              <a:rPr lang="en-US" altLang="es-UY" dirty="0" smtClean="0"/>
              <a:t>, y </a:t>
            </a:r>
            <a:r>
              <a:rPr lang="en-US" altLang="es-UY" dirty="0" err="1" smtClean="0"/>
              <a:t>perdiendo</a:t>
            </a:r>
            <a:r>
              <a:rPr lang="en-US" altLang="es-UY" dirty="0" smtClean="0"/>
              <a:t> la </a:t>
            </a:r>
            <a:r>
              <a:rPr lang="en-US" altLang="es-UY" dirty="0" err="1" smtClean="0"/>
              <a:t>posibilidad</a:t>
            </a:r>
            <a:r>
              <a:rPr lang="en-US" altLang="es-UY" dirty="0" smtClean="0"/>
              <a:t> de </a:t>
            </a:r>
            <a:r>
              <a:rPr lang="en-US" altLang="es-UY" dirty="0" err="1" smtClean="0"/>
              <a:t>transformar</a:t>
            </a:r>
            <a:r>
              <a:rPr lang="en-US" altLang="es-UY" dirty="0" smtClean="0"/>
              <a:t> “el </a:t>
            </a:r>
            <a:r>
              <a:rPr lang="en-US" altLang="es-UY" dirty="0" err="1" smtClean="0"/>
              <a:t>crecimiento</a:t>
            </a:r>
            <a:r>
              <a:rPr lang="en-US" altLang="es-UY" dirty="0" smtClean="0"/>
              <a:t> </a:t>
            </a:r>
            <a:r>
              <a:rPr lang="en-US" altLang="es-UY" dirty="0" err="1" smtClean="0"/>
              <a:t>económico</a:t>
            </a:r>
            <a:r>
              <a:rPr lang="en-US" altLang="es-UY" dirty="0" smtClean="0"/>
              <a:t> </a:t>
            </a:r>
            <a:r>
              <a:rPr lang="en-US" altLang="es-UY" dirty="0" err="1" smtClean="0"/>
              <a:t>en</a:t>
            </a:r>
            <a:r>
              <a:rPr lang="en-US" altLang="es-UY" dirty="0" smtClean="0"/>
              <a:t> </a:t>
            </a:r>
            <a:r>
              <a:rPr lang="en-US" altLang="es-UY" dirty="0" err="1" smtClean="0"/>
              <a:t>desarrollo</a:t>
            </a:r>
            <a:r>
              <a:rPr lang="en-US" altLang="es-UY" dirty="0" smtClean="0"/>
              <a:t>”.</a:t>
            </a:r>
            <a:endParaRPr lang="en-US" altLang="es-UY" dirty="0" smtClean="0"/>
          </a:p>
          <a:p>
            <a:endParaRPr lang="en-US" altLang="es-UY" dirty="0" smtClean="0"/>
          </a:p>
          <a:p>
            <a:endParaRPr lang="en-US" altLang="es-UY" dirty="0" smtClean="0"/>
          </a:p>
          <a:p>
            <a:pPr>
              <a:buFont typeface="Wingdings" panose="05000000000000000000" pitchFamily="2" charset="2"/>
              <a:buNone/>
            </a:pPr>
            <a:endParaRPr lang="en-US" altLang="es-UY" dirty="0" smtClean="0"/>
          </a:p>
          <a:p>
            <a:endParaRPr lang="es-ES" altLang="es-UY" dirty="0" smtClean="0"/>
          </a:p>
          <a:p>
            <a:endParaRPr lang="es-ES" altLang="es-UY" dirty="0" smtClean="0"/>
          </a:p>
        </p:txBody>
      </p:sp>
    </p:spTree>
    <p:extLst>
      <p:ext uri="{BB962C8B-B14F-4D97-AF65-F5344CB8AC3E}">
        <p14:creationId xmlns:p14="http://schemas.microsoft.com/office/powerpoint/2010/main" val="17024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s-UY" sz="4000" b="1" dirty="0" err="1" smtClean="0">
                <a:latin typeface="Tahoma" panose="020B0604030504040204" pitchFamily="34" charset="0"/>
                <a:ea typeface="Tahoma" panose="020B0604030504040204" pitchFamily="34" charset="0"/>
                <a:cs typeface="Tahoma" panose="020B0604030504040204" pitchFamily="34" charset="0"/>
              </a:rPr>
              <a:t>Enfoque</a:t>
            </a:r>
            <a:r>
              <a:rPr lang="en-US" altLang="es-UY" sz="4000" b="1" dirty="0" smtClean="0">
                <a:latin typeface="Tahoma" panose="020B0604030504040204" pitchFamily="34" charset="0"/>
                <a:ea typeface="Tahoma" panose="020B0604030504040204" pitchFamily="34" charset="0"/>
                <a:cs typeface="Tahoma" panose="020B0604030504040204" pitchFamily="34" charset="0"/>
              </a:rPr>
              <a:t> de la </a:t>
            </a:r>
            <a:r>
              <a:rPr lang="en-US" altLang="es-UY" sz="4000" b="1" dirty="0" err="1" smtClean="0">
                <a:latin typeface="Tahoma" panose="020B0604030504040204" pitchFamily="34" charset="0"/>
                <a:ea typeface="Tahoma" panose="020B0604030504040204" pitchFamily="34" charset="0"/>
                <a:cs typeface="Tahoma" panose="020B0604030504040204" pitchFamily="34" charset="0"/>
              </a:rPr>
              <a:t>Economía</a:t>
            </a:r>
            <a:r>
              <a:rPr lang="en-US" altLang="es-UY" sz="4000" b="1" dirty="0" smtClean="0">
                <a:latin typeface="Tahoma" panose="020B0604030504040204" pitchFamily="34" charset="0"/>
                <a:ea typeface="Tahoma" panose="020B0604030504040204" pitchFamily="34" charset="0"/>
                <a:cs typeface="Tahoma" panose="020B0604030504040204" pitchFamily="34" charset="0"/>
              </a:rPr>
              <a:t> </a:t>
            </a:r>
            <a:r>
              <a:rPr lang="en-US" altLang="es-UY" sz="4000" b="1" dirty="0" err="1" smtClean="0">
                <a:latin typeface="Tahoma" panose="020B0604030504040204" pitchFamily="34" charset="0"/>
                <a:ea typeface="Tahoma" panose="020B0604030504040204" pitchFamily="34" charset="0"/>
                <a:cs typeface="Tahoma" panose="020B0604030504040204" pitchFamily="34" charset="0"/>
              </a:rPr>
              <a:t>Feminista</a:t>
            </a:r>
            <a:endParaRPr lang="en-US" alt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6148" name="Text Box 6"/>
          <p:cNvSpPr txBox="1">
            <a:spLocks noChangeArrowheads="1"/>
          </p:cNvSpPr>
          <p:nvPr/>
        </p:nvSpPr>
        <p:spPr bwMode="auto">
          <a:xfrm>
            <a:off x="2475345" y="4702319"/>
            <a:ext cx="2908157" cy="867930"/>
          </a:xfrm>
          <a:prstGeom prst="rect">
            <a:avLst/>
          </a:prstGeom>
          <a:noFill/>
          <a:ln w="9525" algn="ctr">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Bef>
                <a:spcPct val="50000"/>
              </a:spcBef>
              <a:spcAft>
                <a:spcPct val="0"/>
              </a:spcAft>
              <a:buClr>
                <a:srgbClr val="FFCC00"/>
              </a:buClr>
              <a:buSzPct val="90000"/>
              <a:buNone/>
            </a:pPr>
            <a:r>
              <a:rPr lang="en-US" altLang="es-UY" dirty="0" err="1" smtClean="0">
                <a:solidFill>
                  <a:srgbClr val="000000"/>
                </a:solidFill>
              </a:rPr>
              <a:t>Comercio</a:t>
            </a:r>
            <a:r>
              <a:rPr lang="en-US" altLang="es-UY" dirty="0" smtClean="0">
                <a:solidFill>
                  <a:srgbClr val="000000"/>
                </a:solidFill>
              </a:rPr>
              <a:t> </a:t>
            </a:r>
            <a:r>
              <a:rPr lang="en-US" altLang="es-UY" dirty="0" err="1" smtClean="0">
                <a:solidFill>
                  <a:srgbClr val="000000"/>
                </a:solidFill>
              </a:rPr>
              <a:t>internacional</a:t>
            </a:r>
            <a:endParaRPr lang="en-US" altLang="es-UY" dirty="0">
              <a:solidFill>
                <a:srgbClr val="000000"/>
              </a:solidFill>
            </a:endParaRPr>
          </a:p>
        </p:txBody>
      </p:sp>
      <p:sp>
        <p:nvSpPr>
          <p:cNvPr id="6149" name="Text Box 7"/>
          <p:cNvSpPr txBox="1">
            <a:spLocks noChangeArrowheads="1"/>
          </p:cNvSpPr>
          <p:nvPr/>
        </p:nvSpPr>
        <p:spPr bwMode="auto">
          <a:xfrm>
            <a:off x="7150461" y="4714052"/>
            <a:ext cx="2808288" cy="867930"/>
          </a:xfrm>
          <a:prstGeom prst="rect">
            <a:avLst/>
          </a:prstGeom>
          <a:noFill/>
          <a:ln w="9525" algn="ctr">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Bef>
                <a:spcPct val="50000"/>
              </a:spcBef>
              <a:spcAft>
                <a:spcPct val="0"/>
              </a:spcAft>
              <a:buClr>
                <a:srgbClr val="FFCC00"/>
              </a:buClr>
              <a:buSzPct val="90000"/>
              <a:buNone/>
            </a:pPr>
            <a:r>
              <a:rPr lang="en-US" altLang="es-UY" dirty="0" err="1" smtClean="0">
                <a:solidFill>
                  <a:srgbClr val="000000"/>
                </a:solidFill>
              </a:rPr>
              <a:t>Igualdad</a:t>
            </a:r>
            <a:r>
              <a:rPr lang="en-US" altLang="es-UY" dirty="0" smtClean="0">
                <a:solidFill>
                  <a:srgbClr val="000000"/>
                </a:solidFill>
              </a:rPr>
              <a:t> de </a:t>
            </a:r>
            <a:r>
              <a:rPr lang="en-US" altLang="es-UY" dirty="0" err="1" smtClean="0">
                <a:solidFill>
                  <a:srgbClr val="000000"/>
                </a:solidFill>
              </a:rPr>
              <a:t>género</a:t>
            </a:r>
            <a:endParaRPr lang="en-US" altLang="es-UY" dirty="0">
              <a:solidFill>
                <a:srgbClr val="000000"/>
              </a:solidFill>
            </a:endParaRPr>
          </a:p>
        </p:txBody>
      </p:sp>
      <p:sp>
        <p:nvSpPr>
          <p:cNvPr id="6150" name="AutoShape 8"/>
          <p:cNvSpPr>
            <a:spLocks noChangeArrowheads="1"/>
          </p:cNvSpPr>
          <p:nvPr/>
        </p:nvSpPr>
        <p:spPr bwMode="auto">
          <a:xfrm>
            <a:off x="5627435" y="4905130"/>
            <a:ext cx="1214437" cy="485775"/>
          </a:xfrm>
          <a:prstGeom prst="leftRightArrow">
            <a:avLst>
              <a:gd name="adj1" fmla="val 50000"/>
              <a:gd name="adj2"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lnSpc>
                <a:spcPct val="90000"/>
              </a:lnSpc>
              <a:spcBef>
                <a:spcPct val="20000"/>
              </a:spcBef>
              <a:buClr>
                <a:schemeClr val="bg2"/>
              </a:buClr>
              <a:buSzPct val="90000"/>
              <a:defRPr sz="2800">
                <a:solidFill>
                  <a:schemeClr val="tx1"/>
                </a:solidFill>
                <a:latin typeface="Verdana" panose="020B0604030504040204" pitchFamily="34" charset="0"/>
              </a:defRPr>
            </a:lvl1pPr>
            <a:lvl2pPr marL="742950" indent="-285750" algn="ctr">
              <a:lnSpc>
                <a:spcPct val="90000"/>
              </a:lnSpc>
              <a:spcBef>
                <a:spcPct val="20000"/>
              </a:spcBef>
              <a:buClr>
                <a:schemeClr val="bg2"/>
              </a:buClr>
              <a:buSzPct val="90000"/>
              <a:defRPr sz="2800">
                <a:solidFill>
                  <a:schemeClr val="tx1"/>
                </a:solidFill>
                <a:latin typeface="Verdana" panose="020B0604030504040204" pitchFamily="34" charset="0"/>
              </a:defRPr>
            </a:lvl2pPr>
            <a:lvl3pPr marL="1143000" indent="-228600" algn="ctr">
              <a:lnSpc>
                <a:spcPct val="90000"/>
              </a:lnSpc>
              <a:spcBef>
                <a:spcPct val="20000"/>
              </a:spcBef>
              <a:buClr>
                <a:schemeClr val="bg2"/>
              </a:buClr>
              <a:buSzPct val="90000"/>
              <a:defRPr sz="2800">
                <a:solidFill>
                  <a:schemeClr val="tx1"/>
                </a:solidFill>
                <a:latin typeface="Verdana" panose="020B0604030504040204" pitchFamily="34" charset="0"/>
              </a:defRPr>
            </a:lvl3pPr>
            <a:lvl4pPr marL="1600200" indent="-228600" algn="ctr">
              <a:lnSpc>
                <a:spcPct val="90000"/>
              </a:lnSpc>
              <a:spcBef>
                <a:spcPct val="20000"/>
              </a:spcBef>
              <a:buClr>
                <a:schemeClr val="bg2"/>
              </a:buClr>
              <a:buSzPct val="90000"/>
              <a:defRPr sz="2800">
                <a:solidFill>
                  <a:schemeClr val="tx1"/>
                </a:solidFill>
                <a:latin typeface="Verdana" panose="020B0604030504040204" pitchFamily="34" charset="0"/>
              </a:defRPr>
            </a:lvl4pPr>
            <a:lvl5pPr marL="2057400" indent="-228600" algn="ctr">
              <a:lnSpc>
                <a:spcPct val="90000"/>
              </a:lnSpc>
              <a:spcBef>
                <a:spcPct val="20000"/>
              </a:spcBef>
              <a:buClr>
                <a:schemeClr val="bg2"/>
              </a:buClr>
              <a:buSzPct val="90000"/>
              <a:defRPr sz="2800">
                <a:solidFill>
                  <a:schemeClr val="tx1"/>
                </a:solidFill>
                <a:latin typeface="Verdana" panose="020B0604030504040204" pitchFamily="34" charset="0"/>
              </a:defRPr>
            </a:lvl5pPr>
            <a:lvl6pPr marL="25146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6pPr>
            <a:lvl7pPr marL="29718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7pPr>
            <a:lvl8pPr marL="34290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8pPr>
            <a:lvl9pPr marL="3886200" indent="-228600" algn="ctr" eaLnBrk="0" fontAlgn="base" hangingPunct="0">
              <a:lnSpc>
                <a:spcPct val="90000"/>
              </a:lnSpc>
              <a:spcBef>
                <a:spcPct val="20000"/>
              </a:spcBef>
              <a:spcAft>
                <a:spcPct val="0"/>
              </a:spcAft>
              <a:buClr>
                <a:schemeClr val="bg2"/>
              </a:buClr>
              <a:buSzPct val="90000"/>
              <a:defRPr sz="2800">
                <a:solidFill>
                  <a:schemeClr val="tx1"/>
                </a:solidFill>
                <a:latin typeface="Verdana" panose="020B0604030504040204" pitchFamily="34" charset="0"/>
              </a:defRPr>
            </a:lvl9pPr>
          </a:lstStyle>
          <a:p>
            <a:pPr fontAlgn="base">
              <a:spcAft>
                <a:spcPct val="0"/>
              </a:spcAft>
              <a:buClr>
                <a:srgbClr val="FFCC00"/>
              </a:buClr>
            </a:pPr>
            <a:endParaRPr lang="es-UY" altLang="es-UY">
              <a:solidFill>
                <a:srgbClr val="000000"/>
              </a:solidFill>
            </a:endParaRPr>
          </a:p>
        </p:txBody>
      </p:sp>
      <p:sp>
        <p:nvSpPr>
          <p:cNvPr id="6151" name="Text Box 10"/>
          <p:cNvSpPr txBox="1">
            <a:spLocks noChangeArrowheads="1"/>
          </p:cNvSpPr>
          <p:nvPr/>
        </p:nvSpPr>
        <p:spPr bwMode="auto">
          <a:xfrm>
            <a:off x="2039145" y="3536586"/>
            <a:ext cx="6450805"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fontAlgn="base">
              <a:lnSpc>
                <a:spcPct val="90000"/>
              </a:lnSpc>
              <a:spcAft>
                <a:spcPct val="0"/>
              </a:spcAft>
              <a:buClr>
                <a:srgbClr val="FFCC00"/>
              </a:buClr>
              <a:buSzPct val="90000"/>
              <a:buNone/>
            </a:pPr>
            <a:r>
              <a:rPr lang="en-US" altLang="es-UY" dirty="0" smtClean="0">
                <a:solidFill>
                  <a:srgbClr val="000000"/>
                </a:solidFill>
              </a:rPr>
              <a:t>2) Los </a:t>
            </a:r>
            <a:r>
              <a:rPr lang="en-US" altLang="es-UY" dirty="0" err="1" smtClean="0">
                <a:solidFill>
                  <a:srgbClr val="000000"/>
                </a:solidFill>
              </a:rPr>
              <a:t>efectos</a:t>
            </a:r>
            <a:r>
              <a:rPr lang="en-US" altLang="es-UY" dirty="0" smtClean="0">
                <a:solidFill>
                  <a:srgbClr val="000000"/>
                </a:solidFill>
              </a:rPr>
              <a:t> son de </a:t>
            </a:r>
            <a:r>
              <a:rPr lang="en-US" altLang="es-UY" dirty="0" err="1" smtClean="0">
                <a:solidFill>
                  <a:srgbClr val="000000"/>
                </a:solidFill>
              </a:rPr>
              <a:t>ida</a:t>
            </a:r>
            <a:r>
              <a:rPr lang="en-US" altLang="es-UY" dirty="0" smtClean="0">
                <a:solidFill>
                  <a:srgbClr val="000000"/>
                </a:solidFill>
              </a:rPr>
              <a:t> y </a:t>
            </a:r>
            <a:r>
              <a:rPr lang="en-US" altLang="es-UY" dirty="0" err="1" smtClean="0">
                <a:solidFill>
                  <a:srgbClr val="000000"/>
                </a:solidFill>
              </a:rPr>
              <a:t>vuelta</a:t>
            </a:r>
            <a:r>
              <a:rPr lang="en-US" altLang="es-UY" dirty="0" smtClean="0">
                <a:solidFill>
                  <a:srgbClr val="000000"/>
                </a:solidFill>
              </a:rPr>
              <a:t>:</a:t>
            </a:r>
            <a:endParaRPr lang="es-ES" altLang="es-UY" dirty="0">
              <a:solidFill>
                <a:srgbClr val="000000"/>
              </a:solidFill>
            </a:endParaRPr>
          </a:p>
        </p:txBody>
      </p:sp>
      <p:sp>
        <p:nvSpPr>
          <p:cNvPr id="6152" name="Text Box 11"/>
          <p:cNvSpPr txBox="1">
            <a:spLocks noChangeArrowheads="1"/>
          </p:cNvSpPr>
          <p:nvPr/>
        </p:nvSpPr>
        <p:spPr bwMode="auto">
          <a:xfrm>
            <a:off x="2071073" y="1765523"/>
            <a:ext cx="832715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marL="0" indent="0">
              <a:buNone/>
            </a:pPr>
            <a:r>
              <a:rPr lang="en-US" altLang="es-UY" dirty="0" smtClean="0">
                <a:solidFill>
                  <a:srgbClr val="000000"/>
                </a:solidFill>
              </a:rPr>
              <a:t>1) </a:t>
            </a:r>
            <a:r>
              <a:rPr lang="es-UY" dirty="0" smtClean="0"/>
              <a:t>Existen sesgos de género en los tres niveles del análisis económico (macro, meso y micro).</a:t>
            </a:r>
            <a:endParaRPr lang="es-UY" dirty="0"/>
          </a:p>
        </p:txBody>
      </p:sp>
    </p:spTree>
    <p:extLst>
      <p:ext uri="{BB962C8B-B14F-4D97-AF65-F5344CB8AC3E}">
        <p14:creationId xmlns:p14="http://schemas.microsoft.com/office/powerpoint/2010/main" val="93862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012" y="92364"/>
            <a:ext cx="6187505" cy="6649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997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b="1" dirty="0" smtClean="0">
                <a:latin typeface="Tahoma" panose="020B0604030504040204" pitchFamily="34" charset="0"/>
                <a:ea typeface="Tahoma" panose="020B0604030504040204" pitchFamily="34" charset="0"/>
                <a:cs typeface="Tahoma" panose="020B0604030504040204" pitchFamily="34" charset="0"/>
              </a:rPr>
              <a:t>Impactos del Comercio sobre Género</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a:t>los cambios en los patrones y las condiciones de trabajo, incluyendo el trabajo remunerado y no remunerado; </a:t>
            </a:r>
          </a:p>
          <a:p>
            <a:r>
              <a:rPr lang="es-UY" dirty="0"/>
              <a:t>los cambios en las brechas de género en los salarios y las ganancias, los cambios en los patrones de propiedad y el control sobre los activos; </a:t>
            </a:r>
          </a:p>
          <a:p>
            <a:r>
              <a:rPr lang="es-UY" dirty="0"/>
              <a:t>el cambio técnico y el uso de la tecnología por hombres y mujeres; </a:t>
            </a:r>
          </a:p>
          <a:p>
            <a:r>
              <a:rPr lang="es-UY" dirty="0"/>
              <a:t>el cambio en los patrones de consumo y las relaciones de poder al interior de los hogares; </a:t>
            </a:r>
          </a:p>
          <a:p>
            <a:r>
              <a:rPr lang="es-UY" dirty="0"/>
              <a:t>los cambios en la provisión pública de los servicios y sus impactos de género; </a:t>
            </a:r>
          </a:p>
        </p:txBody>
      </p:sp>
    </p:spTree>
    <p:extLst>
      <p:ext uri="{BB962C8B-B14F-4D97-AF65-F5344CB8AC3E}">
        <p14:creationId xmlns:p14="http://schemas.microsoft.com/office/powerpoint/2010/main" val="337860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b="1" dirty="0" smtClean="0">
                <a:latin typeface="Tahoma" panose="020B0604030504040204" pitchFamily="34" charset="0"/>
                <a:ea typeface="Tahoma" panose="020B0604030504040204" pitchFamily="34" charset="0"/>
                <a:cs typeface="Tahoma" panose="020B0604030504040204" pitchFamily="34" charset="0"/>
              </a:rPr>
              <a:t>Impactos del </a:t>
            </a:r>
            <a:r>
              <a:rPr lang="es-UY" sz="4000" b="1" dirty="0" smtClean="0">
                <a:latin typeface="Tahoma" panose="020B0604030504040204" pitchFamily="34" charset="0"/>
                <a:ea typeface="Tahoma" panose="020B0604030504040204" pitchFamily="34" charset="0"/>
                <a:cs typeface="Tahoma" panose="020B0604030504040204" pitchFamily="34" charset="0"/>
              </a:rPr>
              <a:t>Género sobre </a:t>
            </a:r>
            <a:r>
              <a:rPr lang="es-UY" sz="4000" b="1" dirty="0" smtClean="0">
                <a:latin typeface="Tahoma" panose="020B0604030504040204" pitchFamily="34" charset="0"/>
                <a:ea typeface="Tahoma" panose="020B0604030504040204" pitchFamily="34" charset="0"/>
                <a:cs typeface="Tahoma" panose="020B0604030504040204" pitchFamily="34" charset="0"/>
              </a:rPr>
              <a:t>Comercio</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a:t>Impactos que las brechas salariales y la segregación ocupacional sobre el aprovechamiento de los recursos humanos existentes.</a:t>
            </a:r>
          </a:p>
          <a:p>
            <a:endParaRPr lang="es-UY" dirty="0"/>
          </a:p>
          <a:p>
            <a:r>
              <a:rPr lang="es-UY" dirty="0"/>
              <a:t>El acceso desigual a tecnología y los canales de comercialización		desarrollo emprendedor.</a:t>
            </a:r>
          </a:p>
        </p:txBody>
      </p:sp>
      <p:sp>
        <p:nvSpPr>
          <p:cNvPr id="4" name="4 Flecha derecha"/>
          <p:cNvSpPr/>
          <p:nvPr/>
        </p:nvSpPr>
        <p:spPr>
          <a:xfrm>
            <a:off x="4183932" y="4045527"/>
            <a:ext cx="794467" cy="318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394702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b="1" dirty="0" smtClean="0">
                <a:latin typeface="Tahoma" panose="020B0604030504040204" pitchFamily="34" charset="0"/>
                <a:ea typeface="Tahoma" panose="020B0604030504040204" pitchFamily="34" charset="0"/>
                <a:cs typeface="Tahoma" panose="020B0604030504040204" pitchFamily="34" charset="0"/>
              </a:rPr>
              <a:t>Dificultades</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a:t>Metodológicas.</a:t>
            </a:r>
          </a:p>
          <a:p>
            <a:endParaRPr lang="es-UY" dirty="0"/>
          </a:p>
          <a:p>
            <a:r>
              <a:rPr lang="es-UY" dirty="0"/>
              <a:t>Disponibilidad de datos.</a:t>
            </a:r>
          </a:p>
          <a:p>
            <a:endParaRPr lang="es-UY" dirty="0"/>
          </a:p>
          <a:p>
            <a:r>
              <a:rPr lang="es-UY" dirty="0"/>
              <a:t>Dificultad de aislar efectos de distintas políticas (comercio, cambiaria, monetaria, sociales, etc.)</a:t>
            </a:r>
          </a:p>
          <a:p>
            <a:endParaRPr lang="es-UY" dirty="0"/>
          </a:p>
          <a:p>
            <a:r>
              <a:rPr lang="es-UY" dirty="0"/>
              <a:t>Dificultad para identificar causalidades.</a:t>
            </a:r>
          </a:p>
        </p:txBody>
      </p:sp>
    </p:spTree>
    <p:extLst>
      <p:ext uri="{BB962C8B-B14F-4D97-AF65-F5344CB8AC3E}">
        <p14:creationId xmlns:p14="http://schemas.microsoft.com/office/powerpoint/2010/main" val="164633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sz="4000" b="1" dirty="0">
                <a:latin typeface="Tahoma" panose="020B0604030504040204" pitchFamily="34" charset="0"/>
                <a:ea typeface="Tahoma" panose="020B0604030504040204" pitchFamily="34" charset="0"/>
                <a:cs typeface="Tahoma" panose="020B0604030504040204" pitchFamily="34" charset="0"/>
              </a:rPr>
              <a:t>Algunas hipótesis para América Latina</a:t>
            </a:r>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a:xfrm>
            <a:off x="609600" y="1517074"/>
            <a:ext cx="10972800" cy="4530725"/>
          </a:xfrm>
        </p:spPr>
        <p:txBody>
          <a:bodyPr/>
          <a:lstStyle/>
          <a:p>
            <a:r>
              <a:rPr lang="es-UY" dirty="0"/>
              <a:t>Las políticas de liberalización comercial han creado nuevas oportunidades laborales para las mujeres, pero ello no ha garantizado una mejora en las desigualdades de género en el mercado de trabajo. </a:t>
            </a:r>
            <a:endParaRPr lang="es-UY" dirty="0" smtClean="0"/>
          </a:p>
          <a:p>
            <a:endParaRPr lang="es-UY" dirty="0"/>
          </a:p>
          <a:p>
            <a:r>
              <a:rPr lang="es-UY" dirty="0"/>
              <a:t>La feminización de la mano de obra no ha sido acompañada por cambios radicales para la mano de obra femenina en general en términos de discriminación económica, segregación laboral, reconocimiento de los logros educativos para el progreso en la jerarquía laboral y en las condiciones de trabajo (incluyendo seguridad laboral, seguridad en la salud y ocupacional). </a:t>
            </a:r>
          </a:p>
        </p:txBody>
      </p:sp>
    </p:spTree>
    <p:extLst>
      <p:ext uri="{BB962C8B-B14F-4D97-AF65-F5344CB8AC3E}">
        <p14:creationId xmlns:p14="http://schemas.microsoft.com/office/powerpoint/2010/main" val="115032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smtClean="0"/>
              <a:t>Se </a:t>
            </a:r>
            <a:r>
              <a:rPr lang="es-UY" dirty="0"/>
              <a:t>asume que la desigual distribución de tareas dentro de los hogares conforma un marco de restricciones que opera fuertemente sobre el acceso de las mujeres a la esfera laboral, en condiciones de igualdad respecto a los hombres. </a:t>
            </a:r>
            <a:endParaRPr lang="es-UY" dirty="0" smtClean="0"/>
          </a:p>
          <a:p>
            <a:endParaRPr lang="es-UY" dirty="0" smtClean="0"/>
          </a:p>
          <a:p>
            <a:r>
              <a:rPr lang="es-UY" dirty="0" smtClean="0"/>
              <a:t>Las políticas de liberalización comercial han modificado la forma en que opera la economía del cuidado, afectando negativamente a las relaciones de género. </a:t>
            </a:r>
          </a:p>
          <a:p>
            <a:endParaRPr lang="es-UY" dirty="0"/>
          </a:p>
        </p:txBody>
      </p:sp>
    </p:spTree>
    <p:extLst>
      <p:ext uri="{BB962C8B-B14F-4D97-AF65-F5344CB8AC3E}">
        <p14:creationId xmlns:p14="http://schemas.microsoft.com/office/powerpoint/2010/main" val="212975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p:txBody>
          <a:bodyPr/>
          <a:lstStyle/>
          <a:p>
            <a:r>
              <a:rPr lang="es-UY" dirty="0" smtClean="0"/>
              <a:t>Los </a:t>
            </a:r>
            <a:r>
              <a:rPr lang="es-UY" dirty="0"/>
              <a:t>mercados han generado una estructura de incentivos que motiva a las mujeres a realizar actividades productivas. </a:t>
            </a:r>
            <a:r>
              <a:rPr lang="es-UY" smtClean="0"/>
              <a:t>Pero, </a:t>
            </a:r>
            <a:r>
              <a:rPr lang="es-UY" dirty="0"/>
              <a:t>casi no se conocen incentivos para motivar a los hombres a asumir responsabilidades de cuidado. </a:t>
            </a:r>
            <a:endParaRPr lang="es-UY" dirty="0" smtClean="0"/>
          </a:p>
          <a:p>
            <a:endParaRPr lang="es-UY" dirty="0"/>
          </a:p>
          <a:p>
            <a:r>
              <a:rPr lang="es-UY" dirty="0"/>
              <a:t>Además, las instituciones públicas y los arreglos familiares no se han adaptado a los nuevos patrones de participación laboral de hombres y mujeres.</a:t>
            </a:r>
          </a:p>
        </p:txBody>
      </p:sp>
    </p:spTree>
    <p:extLst>
      <p:ext uri="{BB962C8B-B14F-4D97-AF65-F5344CB8AC3E}">
        <p14:creationId xmlns:p14="http://schemas.microsoft.com/office/powerpoint/2010/main" val="8048370"/>
      </p:ext>
    </p:extLst>
  </p:cSld>
  <p:clrMapOvr>
    <a:masterClrMapping/>
  </p:clrMapOvr>
</p:sld>
</file>

<file path=ppt/theme/theme1.xml><?xml version="1.0" encoding="utf-8"?>
<a:theme xmlns:a="http://schemas.openxmlformats.org/drawingml/2006/main" name="Nivel">
  <a:themeElements>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fontScheme name="Nivel">
      <a:majorFont>
        <a:latin typeface="Garamond"/>
        <a:ea typeface=""/>
        <a:cs typeface=""/>
      </a:majorFont>
      <a:minorFont>
        <a:latin typeface="Verdan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Nivel 9">
        <a:dk1>
          <a:srgbClr val="000000"/>
        </a:dk1>
        <a:lt1>
          <a:srgbClr val="FFFFFF"/>
        </a:lt1>
        <a:dk2>
          <a:srgbClr val="B2B2B2"/>
        </a:dk2>
        <a:lt2>
          <a:srgbClr val="FFCC00"/>
        </a:lt2>
        <a:accent1>
          <a:srgbClr val="FF9900"/>
        </a:accent1>
        <a:accent2>
          <a:srgbClr val="FF0000"/>
        </a:accent2>
        <a:accent3>
          <a:srgbClr val="FFFFFF"/>
        </a:accent3>
        <a:accent4>
          <a:srgbClr val="000000"/>
        </a:accent4>
        <a:accent5>
          <a:srgbClr val="FFCAAA"/>
        </a:accent5>
        <a:accent6>
          <a:srgbClr val="E700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0">
        <a:dk1>
          <a:srgbClr val="000000"/>
        </a:dk1>
        <a:lt1>
          <a:srgbClr val="FFFFFF"/>
        </a:lt1>
        <a:dk2>
          <a:srgbClr val="B2B2B2"/>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1">
        <a:dk1>
          <a:srgbClr val="000000"/>
        </a:dk1>
        <a:lt1>
          <a:srgbClr val="FFFFFF"/>
        </a:lt1>
        <a:dk2>
          <a:srgbClr val="5F5F5F"/>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ivel">
  <a:themeElements>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fontScheme name="Nivel">
      <a:majorFont>
        <a:latin typeface="Garamond"/>
        <a:ea typeface=""/>
        <a:cs typeface=""/>
      </a:majorFont>
      <a:minorFont>
        <a:latin typeface="Verdan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Nivel 9">
        <a:dk1>
          <a:srgbClr val="000000"/>
        </a:dk1>
        <a:lt1>
          <a:srgbClr val="FFFFFF"/>
        </a:lt1>
        <a:dk2>
          <a:srgbClr val="B2B2B2"/>
        </a:dk2>
        <a:lt2>
          <a:srgbClr val="FFCC00"/>
        </a:lt2>
        <a:accent1>
          <a:srgbClr val="FF9900"/>
        </a:accent1>
        <a:accent2>
          <a:srgbClr val="FF0000"/>
        </a:accent2>
        <a:accent3>
          <a:srgbClr val="FFFFFF"/>
        </a:accent3>
        <a:accent4>
          <a:srgbClr val="000000"/>
        </a:accent4>
        <a:accent5>
          <a:srgbClr val="FFCAAA"/>
        </a:accent5>
        <a:accent6>
          <a:srgbClr val="E700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0">
        <a:dk1>
          <a:srgbClr val="000000"/>
        </a:dk1>
        <a:lt1>
          <a:srgbClr val="FFFFFF"/>
        </a:lt1>
        <a:dk2>
          <a:srgbClr val="B2B2B2"/>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1">
        <a:dk1>
          <a:srgbClr val="000000"/>
        </a:dk1>
        <a:lt1>
          <a:srgbClr val="FFFFFF"/>
        </a:lt1>
        <a:dk2>
          <a:srgbClr val="5F5F5F"/>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Nivel">
  <a:themeElements>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fontScheme name="Nivel">
      <a:majorFont>
        <a:latin typeface="Garamond"/>
        <a:ea typeface=""/>
        <a:cs typeface=""/>
      </a:majorFont>
      <a:minorFont>
        <a:latin typeface="Verdan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Nivel 9">
        <a:dk1>
          <a:srgbClr val="000000"/>
        </a:dk1>
        <a:lt1>
          <a:srgbClr val="FFFFFF"/>
        </a:lt1>
        <a:dk2>
          <a:srgbClr val="B2B2B2"/>
        </a:dk2>
        <a:lt2>
          <a:srgbClr val="FFCC00"/>
        </a:lt2>
        <a:accent1>
          <a:srgbClr val="FF9900"/>
        </a:accent1>
        <a:accent2>
          <a:srgbClr val="FF0000"/>
        </a:accent2>
        <a:accent3>
          <a:srgbClr val="FFFFFF"/>
        </a:accent3>
        <a:accent4>
          <a:srgbClr val="000000"/>
        </a:accent4>
        <a:accent5>
          <a:srgbClr val="FFCAAA"/>
        </a:accent5>
        <a:accent6>
          <a:srgbClr val="E700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0">
        <a:dk1>
          <a:srgbClr val="000000"/>
        </a:dk1>
        <a:lt1>
          <a:srgbClr val="FFFFFF"/>
        </a:lt1>
        <a:dk2>
          <a:srgbClr val="B2B2B2"/>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1">
        <a:dk1>
          <a:srgbClr val="000000"/>
        </a:dk1>
        <a:lt1>
          <a:srgbClr val="FFFFFF"/>
        </a:lt1>
        <a:dk2>
          <a:srgbClr val="5F5F5F"/>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Nivel">
  <a:themeElements>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fontScheme name="Nivel">
      <a:majorFont>
        <a:latin typeface="Garamond"/>
        <a:ea typeface=""/>
        <a:cs typeface=""/>
      </a:majorFont>
      <a:minorFont>
        <a:latin typeface="Verdan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Nivel 9">
        <a:dk1>
          <a:srgbClr val="000000"/>
        </a:dk1>
        <a:lt1>
          <a:srgbClr val="FFFFFF"/>
        </a:lt1>
        <a:dk2>
          <a:srgbClr val="B2B2B2"/>
        </a:dk2>
        <a:lt2>
          <a:srgbClr val="FFCC00"/>
        </a:lt2>
        <a:accent1>
          <a:srgbClr val="FF9900"/>
        </a:accent1>
        <a:accent2>
          <a:srgbClr val="FF0000"/>
        </a:accent2>
        <a:accent3>
          <a:srgbClr val="FFFFFF"/>
        </a:accent3>
        <a:accent4>
          <a:srgbClr val="000000"/>
        </a:accent4>
        <a:accent5>
          <a:srgbClr val="FFCAAA"/>
        </a:accent5>
        <a:accent6>
          <a:srgbClr val="E700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0">
        <a:dk1>
          <a:srgbClr val="000000"/>
        </a:dk1>
        <a:lt1>
          <a:srgbClr val="FFFFFF"/>
        </a:lt1>
        <a:dk2>
          <a:srgbClr val="B2B2B2"/>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1">
        <a:dk1>
          <a:srgbClr val="000000"/>
        </a:dk1>
        <a:lt1>
          <a:srgbClr val="FFFFFF"/>
        </a:lt1>
        <a:dk2>
          <a:srgbClr val="5F5F5F"/>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Nivel">
  <a:themeElements>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fontScheme name="Nivel">
      <a:majorFont>
        <a:latin typeface="Garamond"/>
        <a:ea typeface=""/>
        <a:cs typeface=""/>
      </a:majorFont>
      <a:minorFont>
        <a:latin typeface="Verdana"/>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Nivel 9">
        <a:dk1>
          <a:srgbClr val="000000"/>
        </a:dk1>
        <a:lt1>
          <a:srgbClr val="FFFFFF"/>
        </a:lt1>
        <a:dk2>
          <a:srgbClr val="B2B2B2"/>
        </a:dk2>
        <a:lt2>
          <a:srgbClr val="FFCC00"/>
        </a:lt2>
        <a:accent1>
          <a:srgbClr val="FF9900"/>
        </a:accent1>
        <a:accent2>
          <a:srgbClr val="FF0000"/>
        </a:accent2>
        <a:accent3>
          <a:srgbClr val="FFFFFF"/>
        </a:accent3>
        <a:accent4>
          <a:srgbClr val="000000"/>
        </a:accent4>
        <a:accent5>
          <a:srgbClr val="FFCAAA"/>
        </a:accent5>
        <a:accent6>
          <a:srgbClr val="E700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0">
        <a:dk1>
          <a:srgbClr val="000000"/>
        </a:dk1>
        <a:lt1>
          <a:srgbClr val="FFFFFF"/>
        </a:lt1>
        <a:dk2>
          <a:srgbClr val="B2B2B2"/>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1">
        <a:dk1>
          <a:srgbClr val="000000"/>
        </a:dk1>
        <a:lt1>
          <a:srgbClr val="FFFFFF"/>
        </a:lt1>
        <a:dk2>
          <a:srgbClr val="5F5F5F"/>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
      <a:clrScheme name="Nivel 12">
        <a:dk1>
          <a:srgbClr val="000000"/>
        </a:dk1>
        <a:lt1>
          <a:srgbClr val="FFFFFF"/>
        </a:lt1>
        <a:dk2>
          <a:srgbClr val="777777"/>
        </a:dk2>
        <a:lt2>
          <a:srgbClr val="FFCC00"/>
        </a:lt2>
        <a:accent1>
          <a:srgbClr val="FF9900"/>
        </a:accent1>
        <a:accent2>
          <a:srgbClr val="FF9900"/>
        </a:accent2>
        <a:accent3>
          <a:srgbClr val="FFFFFF"/>
        </a:accent3>
        <a:accent4>
          <a:srgbClr val="000000"/>
        </a:accent4>
        <a:accent5>
          <a:srgbClr val="FFCAAA"/>
        </a:accent5>
        <a:accent6>
          <a:srgbClr val="E78A00"/>
        </a:accent6>
        <a:hlink>
          <a:srgbClr val="B2B2B2"/>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953</Words>
  <Application>Microsoft Office PowerPoint</Application>
  <PresentationFormat>Panorámica</PresentationFormat>
  <Paragraphs>107</Paragraphs>
  <Slides>19</Slides>
  <Notes>1</Notes>
  <HiddenSlides>0</HiddenSlides>
  <MMClips>0</MMClips>
  <ScaleCrop>false</ScaleCrop>
  <HeadingPairs>
    <vt:vector size="8" baseType="variant">
      <vt:variant>
        <vt:lpstr>Fuentes usadas</vt:lpstr>
      </vt:variant>
      <vt:variant>
        <vt:i4>7</vt:i4>
      </vt:variant>
      <vt:variant>
        <vt:lpstr>Tema</vt:lpstr>
      </vt:variant>
      <vt:variant>
        <vt:i4>5</vt:i4>
      </vt:variant>
      <vt:variant>
        <vt:lpstr>Servidores OLE incrustados</vt:lpstr>
      </vt:variant>
      <vt:variant>
        <vt:i4>1</vt:i4>
      </vt:variant>
      <vt:variant>
        <vt:lpstr>Títulos de diapositiva</vt:lpstr>
      </vt:variant>
      <vt:variant>
        <vt:i4>19</vt:i4>
      </vt:variant>
    </vt:vector>
  </HeadingPairs>
  <TitlesOfParts>
    <vt:vector size="32" baseType="lpstr">
      <vt:lpstr>Arial</vt:lpstr>
      <vt:lpstr>Calibri</vt:lpstr>
      <vt:lpstr>Garamond</vt:lpstr>
      <vt:lpstr>Tahoma</vt:lpstr>
      <vt:lpstr>Times New Roman</vt:lpstr>
      <vt:lpstr>Verdana</vt:lpstr>
      <vt:lpstr>Wingdings</vt:lpstr>
      <vt:lpstr>Nivel</vt:lpstr>
      <vt:lpstr>1_Nivel</vt:lpstr>
      <vt:lpstr>2_Nivel</vt:lpstr>
      <vt:lpstr>3_Nivel</vt:lpstr>
      <vt:lpstr>4_Nivel</vt:lpstr>
      <vt:lpstr>Gráfico de Microsoft Graph</vt:lpstr>
      <vt:lpstr>Comercio, género y equidad: principales vínculos en América Latina.</vt:lpstr>
      <vt:lpstr>Enfoque de la Economía Feminista</vt:lpstr>
      <vt:lpstr>Presentación de PowerPoint</vt:lpstr>
      <vt:lpstr>Impactos del Comercio sobre Género</vt:lpstr>
      <vt:lpstr>Impactos del Género sobre Comercio</vt:lpstr>
      <vt:lpstr>Dificultades</vt:lpstr>
      <vt:lpstr>Algunas hipótesis para América Latina</vt:lpstr>
      <vt:lpstr>Presentación de PowerPoint</vt:lpstr>
      <vt:lpstr>Presentación de PowerPoint</vt:lpstr>
      <vt:lpstr>Metodología</vt:lpstr>
      <vt:lpstr>Análisis del contenido de empleo según sexo de las exportaciones e importaciones.</vt:lpstr>
      <vt:lpstr>Análisis de cadenas productivas o cadenas de valor.</vt:lpstr>
      <vt:lpstr>Presentación de PowerPoint</vt:lpstr>
      <vt:lpstr>Principales resultados</vt:lpstr>
      <vt:lpstr>Presentación de PowerPoint</vt:lpstr>
      <vt:lpstr>Presentación de PowerPoint</vt:lpstr>
      <vt:lpstr>Presentación de PowerPoint</vt:lpstr>
      <vt:lpstr>Reflexiones finales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Sole</dc:creator>
  <cp:lastModifiedBy>Sole</cp:lastModifiedBy>
  <cp:revision>15</cp:revision>
  <dcterms:created xsi:type="dcterms:W3CDTF">2019-10-06T20:07:19Z</dcterms:created>
  <dcterms:modified xsi:type="dcterms:W3CDTF">2019-10-08T05:49:23Z</dcterms:modified>
</cp:coreProperties>
</file>