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692" r:id="rId2"/>
  </p:sldMasterIdLst>
  <p:sldIdLst>
    <p:sldId id="256" r:id="rId3"/>
    <p:sldId id="263" r:id="rId4"/>
    <p:sldId id="264" r:id="rId5"/>
    <p:sldId id="280" r:id="rId6"/>
    <p:sldId id="261" r:id="rId7"/>
    <p:sldId id="266" r:id="rId8"/>
    <p:sldId id="260" r:id="rId9"/>
    <p:sldId id="267" r:id="rId10"/>
    <p:sldId id="281" r:id="rId11"/>
    <p:sldId id="282" r:id="rId12"/>
    <p:sldId id="268" r:id="rId13"/>
    <p:sldId id="269" r:id="rId14"/>
    <p:sldId id="270" r:id="rId15"/>
    <p:sldId id="257" r:id="rId16"/>
    <p:sldId id="271" r:id="rId17"/>
    <p:sldId id="272" r:id="rId18"/>
    <p:sldId id="278" r:id="rId19"/>
    <p:sldId id="262" r:id="rId20"/>
    <p:sldId id="277" r:id="rId21"/>
    <p:sldId id="273" r:id="rId22"/>
    <p:sldId id="274" r:id="rId23"/>
    <p:sldId id="275" r:id="rId24"/>
    <p:sldId id="279" r:id="rId25"/>
    <p:sldId id="258" r:id="rId26"/>
    <p:sldId id="259" r:id="rId2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Vanessa Ospina Cartagena" initials="CVOC" lastIdx="2" clrIdx="0">
    <p:extLst>
      <p:ext uri="{19B8F6BF-5375-455C-9EA6-DF929625EA0E}">
        <p15:presenceInfo xmlns:p15="http://schemas.microsoft.com/office/powerpoint/2012/main" userId="6006f2fcd9f3ad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96" autoAdjust="0"/>
  </p:normalViewPr>
  <p:slideViewPr>
    <p:cSldViewPr snapToGrid="0" snapToObjects="1">
      <p:cViewPr>
        <p:scale>
          <a:sx n="80" d="100"/>
          <a:sy n="80" d="100"/>
        </p:scale>
        <p:origin x="63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7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  <p:sldLayoutId id="2147483687" r:id="rId3"/>
    <p:sldLayoutId id="2147483688" r:id="rId4"/>
    <p:sldLayoutId id="2147483689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E2B8DD-FC2B-4355-B6B5-EDC30A6ECCAE}"/>
              </a:ext>
            </a:extLst>
          </p:cNvPr>
          <p:cNvSpPr/>
          <p:nvPr/>
        </p:nvSpPr>
        <p:spPr>
          <a:xfrm>
            <a:off x="273377" y="2474893"/>
            <a:ext cx="8597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Determinants of Unpaid Domestic and Care Work in Colombia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06182C-6281-4817-BAD9-467F5D7D05B7}"/>
              </a:ext>
            </a:extLst>
          </p:cNvPr>
          <p:cNvSpPr/>
          <p:nvPr/>
        </p:nvSpPr>
        <p:spPr>
          <a:xfrm>
            <a:off x="273377" y="3596397"/>
            <a:ext cx="8597245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Garamond" panose="02020404030301010803" pitchFamily="18" charset="0"/>
              </a:rPr>
              <a:t>Vanessa Ospina Cartagena</a:t>
            </a:r>
          </a:p>
          <a:p>
            <a:pPr algn="ctr"/>
            <a:r>
              <a:rPr lang="en-US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Departamento</a:t>
            </a:r>
            <a:r>
              <a:rPr lang="en-US" i="1" dirty="0">
                <a:solidFill>
                  <a:srgbClr val="7030A0"/>
                </a:solidFill>
                <a:latin typeface="Garamond" panose="02020404030301010803" pitchFamily="18" charset="0"/>
              </a:rPr>
              <a:t> Nacional de </a:t>
            </a:r>
            <a:r>
              <a:rPr lang="en-US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Planeación</a:t>
            </a:r>
            <a:endParaRPr lang="en-US" i="1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algn="ctr"/>
            <a:endParaRPr lang="en-US" sz="1000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September 27, 2019</a:t>
            </a:r>
          </a:p>
        </p:txBody>
      </p:sp>
    </p:spTree>
    <p:extLst>
      <p:ext uri="{BB962C8B-B14F-4D97-AF65-F5344CB8AC3E}">
        <p14:creationId xmlns:p14="http://schemas.microsoft.com/office/powerpoint/2010/main" val="33937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EB930-ED10-4905-85FB-1A8BF77A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791"/>
            <a:ext cx="9144000" cy="46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3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55371A-5843-4EE0-A96F-B12C92FA9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" t="1295" r="1978" b="2082"/>
          <a:stretch/>
        </p:blipFill>
        <p:spPr>
          <a:xfrm>
            <a:off x="3311795" y="1977501"/>
            <a:ext cx="5579822" cy="40216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6F378B-304D-45EC-8AD9-B35FA82F9B33}"/>
              </a:ext>
            </a:extLst>
          </p:cNvPr>
          <p:cNvSpPr/>
          <p:nvPr/>
        </p:nvSpPr>
        <p:spPr>
          <a:xfrm>
            <a:off x="255332" y="208903"/>
            <a:ext cx="182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Some facts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C4789-65C6-4D06-A48A-DBA9E40531DC}"/>
              </a:ext>
            </a:extLst>
          </p:cNvPr>
          <p:cNvSpPr/>
          <p:nvPr/>
        </p:nvSpPr>
        <p:spPr>
          <a:xfrm>
            <a:off x="151637" y="1138783"/>
            <a:ext cx="8511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Garamond" panose="02020404030301010803" pitchFamily="18" charset="0"/>
              </a:rPr>
              <a:t>2.     </a:t>
            </a:r>
            <a:r>
              <a:rPr lang="en-US" dirty="0">
                <a:latin typeface="Garamond" panose="02020404030301010803" pitchFamily="18" charset="0"/>
              </a:rPr>
              <a:t>Women perform most weekly hours of care and domestic work.</a:t>
            </a:r>
          </a:p>
          <a:p>
            <a:r>
              <a:rPr lang="en-US" dirty="0">
                <a:latin typeface="Garamond" panose="02020404030301010803" pitchFamily="18" charset="0"/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C54FB-8138-452C-87CF-B56C564C9F31}"/>
              </a:ext>
            </a:extLst>
          </p:cNvPr>
          <p:cNvSpPr/>
          <p:nvPr/>
        </p:nvSpPr>
        <p:spPr>
          <a:xfrm>
            <a:off x="255332" y="623682"/>
            <a:ext cx="2897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Unpaid work: who does what?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74209-6CFC-4474-A851-E599404E64B4}"/>
              </a:ext>
            </a:extLst>
          </p:cNvPr>
          <p:cNvSpPr/>
          <p:nvPr/>
        </p:nvSpPr>
        <p:spPr>
          <a:xfrm>
            <a:off x="646382" y="2710951"/>
            <a:ext cx="2657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Men do not do domestic activities.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DC4E9F3-DB78-4952-9D20-D7BDFE661F8F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2881026" y="2451413"/>
            <a:ext cx="733951" cy="25456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8E70112-7BA5-4CCB-8D62-997AE31965FF}"/>
              </a:ext>
            </a:extLst>
          </p:cNvPr>
          <p:cNvCxnSpPr>
            <a:cxnSpLocks/>
          </p:cNvCxnSpPr>
          <p:nvPr/>
        </p:nvCxnSpPr>
        <p:spPr>
          <a:xfrm rot="5400000">
            <a:off x="4775218" y="2389712"/>
            <a:ext cx="2428448" cy="50417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D25981-7D42-46DB-87DE-BAF2FC75F58F}"/>
              </a:ext>
            </a:extLst>
          </p:cNvPr>
          <p:cNvSpPr/>
          <p:nvPr/>
        </p:nvSpPr>
        <p:spPr>
          <a:xfrm>
            <a:off x="0" y="6234318"/>
            <a:ext cx="515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*Be aware of someone, not necessarily in person.</a:t>
            </a:r>
          </a:p>
        </p:txBody>
      </p:sp>
      <p:pic>
        <p:nvPicPr>
          <p:cNvPr id="11" name="Picture 2" descr="Resultado de imagen para labour sexual division vector">
            <a:extLst>
              <a:ext uri="{FF2B5EF4-FFF2-40B4-BE49-F238E27FC236}">
                <a16:creationId xmlns:a16="http://schemas.microsoft.com/office/drawing/2014/main" id="{82733FF0-4129-489F-B45F-6CF55CB10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7726" r="-717" b="17462"/>
          <a:stretch/>
        </p:blipFill>
        <p:spPr bwMode="auto">
          <a:xfrm>
            <a:off x="6909847" y="183056"/>
            <a:ext cx="1917976" cy="15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28281E-3626-446D-967E-D4ABBE29C5BD}"/>
              </a:ext>
            </a:extLst>
          </p:cNvPr>
          <p:cNvSpPr/>
          <p:nvPr/>
        </p:nvSpPr>
        <p:spPr>
          <a:xfrm>
            <a:off x="121788" y="1647867"/>
            <a:ext cx="3164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Garamond" panose="02020404030301010803" pitchFamily="18" charset="0"/>
              </a:rPr>
              <a:t>Men perform care tasks, especially passive care*, and volunteering.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6F378B-304D-45EC-8AD9-B35FA82F9B33}"/>
              </a:ext>
            </a:extLst>
          </p:cNvPr>
          <p:cNvSpPr/>
          <p:nvPr/>
        </p:nvSpPr>
        <p:spPr>
          <a:xfrm>
            <a:off x="255332" y="208903"/>
            <a:ext cx="182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Some facts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C4789-65C6-4D06-A48A-DBA9E40531DC}"/>
              </a:ext>
            </a:extLst>
          </p:cNvPr>
          <p:cNvSpPr/>
          <p:nvPr/>
        </p:nvSpPr>
        <p:spPr>
          <a:xfrm>
            <a:off x="151637" y="1025659"/>
            <a:ext cx="8511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Garamond" panose="02020404030301010803" pitchFamily="18" charset="0"/>
              </a:rPr>
              <a:t>3.     </a:t>
            </a:r>
            <a:r>
              <a:rPr lang="en-US" dirty="0">
                <a:latin typeface="Garamond" panose="02020404030301010803" pitchFamily="18" charset="0"/>
              </a:rPr>
              <a:t>Women work more hours than men (paid and unpaid).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C54FB-8138-452C-87CF-B56C564C9F31}"/>
              </a:ext>
            </a:extLst>
          </p:cNvPr>
          <p:cNvSpPr/>
          <p:nvPr/>
        </p:nvSpPr>
        <p:spPr>
          <a:xfrm>
            <a:off x="255332" y="623682"/>
            <a:ext cx="1830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Who really works?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A8EDA4-9441-4394-AE66-4C2BDC1C1489}"/>
              </a:ext>
            </a:extLst>
          </p:cNvPr>
          <p:cNvSpPr/>
          <p:nvPr/>
        </p:nvSpPr>
        <p:spPr>
          <a:xfrm>
            <a:off x="608030" y="1339986"/>
            <a:ext cx="753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Employed women face a “double shift” (the increase in female participation was at the expense of less free time)</a:t>
            </a:r>
          </a:p>
        </p:txBody>
      </p:sp>
      <p:pic>
        <p:nvPicPr>
          <p:cNvPr id="8" name="Picture 7" descr="A close up of a womans face&#10;&#10;Description generated with high confidence">
            <a:extLst>
              <a:ext uri="{FF2B5EF4-FFF2-40B4-BE49-F238E27FC236}">
                <a16:creationId xmlns:a16="http://schemas.microsoft.com/office/drawing/2014/main" id="{4A49B206-5096-4BC0-9745-D602C2283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6" t="17829" r="2295" b="16604"/>
          <a:stretch/>
        </p:blipFill>
        <p:spPr>
          <a:xfrm>
            <a:off x="8145579" y="183652"/>
            <a:ext cx="885299" cy="1684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9C5BD-80F4-4A88-B785-17D0301D3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" t="1866" r="2281" b="2700"/>
          <a:stretch/>
        </p:blipFill>
        <p:spPr>
          <a:xfrm>
            <a:off x="2354580" y="1986317"/>
            <a:ext cx="5570220" cy="40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F679EF-3D63-4F61-9E84-8E0596F12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" t="1866" r="1523" b="2700"/>
          <a:stretch/>
        </p:blipFill>
        <p:spPr>
          <a:xfrm>
            <a:off x="2298227" y="993014"/>
            <a:ext cx="6845773" cy="4945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6F378B-304D-45EC-8AD9-B35FA82F9B33}"/>
              </a:ext>
            </a:extLst>
          </p:cNvPr>
          <p:cNvSpPr/>
          <p:nvPr/>
        </p:nvSpPr>
        <p:spPr>
          <a:xfrm>
            <a:off x="255332" y="208903"/>
            <a:ext cx="182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Some facts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C54FB-8138-452C-87CF-B56C564C9F31}"/>
              </a:ext>
            </a:extLst>
          </p:cNvPr>
          <p:cNvSpPr/>
          <p:nvPr/>
        </p:nvSpPr>
        <p:spPr>
          <a:xfrm>
            <a:off x="255332" y="623682"/>
            <a:ext cx="281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 Who takes care of the kids?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132C2-7F13-412C-B243-FE70A61A51D5}"/>
              </a:ext>
            </a:extLst>
          </p:cNvPr>
          <p:cNvSpPr txBox="1"/>
          <p:nvPr/>
        </p:nvSpPr>
        <p:spPr>
          <a:xfrm>
            <a:off x="123358" y="1410992"/>
            <a:ext cx="2186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Garamond" panose="02020404030301010803" pitchFamily="18" charset="0"/>
              </a:rPr>
              <a:t>4.     </a:t>
            </a:r>
            <a:r>
              <a:rPr lang="en-US" dirty="0">
                <a:latin typeface="Garamond" panose="02020404030301010803" pitchFamily="18" charset="0"/>
              </a:rPr>
              <a:t>Women adjust their time when they have children. 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647ED-9181-417F-988A-E5DF7AC40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58" y="138227"/>
            <a:ext cx="1403783" cy="951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F05AF8-967B-475F-8B13-24AAE69FF075}"/>
              </a:ext>
            </a:extLst>
          </p:cNvPr>
          <p:cNvSpPr/>
          <p:nvPr/>
        </p:nvSpPr>
        <p:spPr>
          <a:xfrm>
            <a:off x="317445" y="2646441"/>
            <a:ext cx="1705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Men stay almost the same.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067F4E-667C-4263-B087-9A0C0074956D}"/>
              </a:ext>
            </a:extLst>
          </p:cNvPr>
          <p:cNvCxnSpPr>
            <a:cxnSpLocks/>
          </p:cNvCxnSpPr>
          <p:nvPr/>
        </p:nvCxnSpPr>
        <p:spPr>
          <a:xfrm>
            <a:off x="1396004" y="2929456"/>
            <a:ext cx="2167328" cy="675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DADA041-A872-4890-A6D5-8CB97E14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0" y="2132415"/>
            <a:ext cx="9147239" cy="2870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4CA120-15D1-4293-A086-5437C2AEC277}"/>
              </a:ext>
            </a:extLst>
          </p:cNvPr>
          <p:cNvSpPr/>
          <p:nvPr/>
        </p:nvSpPr>
        <p:spPr>
          <a:xfrm>
            <a:off x="255332" y="208903"/>
            <a:ext cx="182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Some facts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9A676-8491-40EE-8178-9A48E19BE4E1}"/>
              </a:ext>
            </a:extLst>
          </p:cNvPr>
          <p:cNvSpPr/>
          <p:nvPr/>
        </p:nvSpPr>
        <p:spPr>
          <a:xfrm>
            <a:off x="144121" y="617455"/>
            <a:ext cx="411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 What do women think about this situation?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D90A20-8917-47F8-A546-3C3AEFCE48D2}"/>
              </a:ext>
            </a:extLst>
          </p:cNvPr>
          <p:cNvCxnSpPr>
            <a:cxnSpLocks/>
          </p:cNvCxnSpPr>
          <p:nvPr/>
        </p:nvCxnSpPr>
        <p:spPr>
          <a:xfrm>
            <a:off x="-3240" y="3674625"/>
            <a:ext cx="88611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42C991-75D5-4776-94BA-54DA6CFCA0B8}"/>
              </a:ext>
            </a:extLst>
          </p:cNvPr>
          <p:cNvCxnSpPr>
            <a:cxnSpLocks/>
          </p:cNvCxnSpPr>
          <p:nvPr/>
        </p:nvCxnSpPr>
        <p:spPr>
          <a:xfrm flipH="1">
            <a:off x="4290554" y="5002463"/>
            <a:ext cx="204791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CE3B8F0-18AC-4052-8368-7F5BF5F201F0}"/>
              </a:ext>
            </a:extLst>
          </p:cNvPr>
          <p:cNvSpPr/>
          <p:nvPr/>
        </p:nvSpPr>
        <p:spPr>
          <a:xfrm>
            <a:off x="144120" y="1062413"/>
            <a:ext cx="8292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  <a:cs typeface="Arabic Typesetting" panose="020B0604020202020204" pitchFamily="66" charset="-78"/>
              </a:rPr>
              <a:t>70% of women think they are doing their fair share at home.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CA12E-78A6-4811-97FF-03C9C4CE2DF0}"/>
              </a:ext>
            </a:extLst>
          </p:cNvPr>
          <p:cNvSpPr/>
          <p:nvPr/>
        </p:nvSpPr>
        <p:spPr>
          <a:xfrm>
            <a:off x="144121" y="1412748"/>
            <a:ext cx="7404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Only 12% of women think they did not have time to do all their activities.</a:t>
            </a:r>
          </a:p>
        </p:txBody>
      </p:sp>
    </p:spTree>
    <p:extLst>
      <p:ext uri="{BB962C8B-B14F-4D97-AF65-F5344CB8AC3E}">
        <p14:creationId xmlns:p14="http://schemas.microsoft.com/office/powerpoint/2010/main" val="8424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D403E5-6A0C-49B8-B13C-92056C242376}"/>
              </a:ext>
            </a:extLst>
          </p:cNvPr>
          <p:cNvSpPr/>
          <p:nvPr/>
        </p:nvSpPr>
        <p:spPr>
          <a:xfrm>
            <a:off x="-661434" y="133297"/>
            <a:ext cx="4017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Methodology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EB91A-9118-4AEE-A6A5-93FB81839C15}"/>
              </a:ext>
            </a:extLst>
          </p:cNvPr>
          <p:cNvSpPr/>
          <p:nvPr/>
        </p:nvSpPr>
        <p:spPr>
          <a:xfrm>
            <a:off x="273376" y="532650"/>
            <a:ext cx="2950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Two 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585AC-6FB6-4A73-AB86-CCDFA25C0E12}"/>
              </a:ext>
            </a:extLst>
          </p:cNvPr>
          <p:cNvSpPr/>
          <p:nvPr/>
        </p:nvSpPr>
        <p:spPr>
          <a:xfrm>
            <a:off x="301657" y="942746"/>
            <a:ext cx="246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Did you cook yesterday?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5972CA-E776-4973-94E8-2E04AA854196}"/>
              </a:ext>
            </a:extLst>
          </p:cNvPr>
          <p:cNvSpPr/>
          <p:nvPr/>
        </p:nvSpPr>
        <p:spPr>
          <a:xfrm>
            <a:off x="970960" y="146596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No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FC582AC-DA9B-4E1D-997D-3BF559BDC645}"/>
              </a:ext>
            </a:extLst>
          </p:cNvPr>
          <p:cNvCxnSpPr>
            <a:stCxn id="4" idx="1"/>
            <a:endCxn id="9" idx="1"/>
          </p:cNvCxnSpPr>
          <p:nvPr/>
        </p:nvCxnSpPr>
        <p:spPr>
          <a:xfrm rot="10800000" flipH="1" flipV="1">
            <a:off x="301656" y="1127412"/>
            <a:ext cx="669303" cy="523220"/>
          </a:xfrm>
          <a:prstGeom prst="bentConnector3">
            <a:avLst>
              <a:gd name="adj1" fmla="val -3415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8624DE2-DA1B-42E5-A691-74E139ED233B}"/>
              </a:ext>
            </a:extLst>
          </p:cNvPr>
          <p:cNvSpPr/>
          <p:nvPr/>
        </p:nvSpPr>
        <p:spPr>
          <a:xfrm>
            <a:off x="1970032" y="1465966"/>
            <a:ext cx="6716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Should I record your answer as a missing or as a zero data?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2A6EBD-2B43-41A8-BABA-B44307789187}"/>
              </a:ext>
            </a:extLst>
          </p:cNvPr>
          <p:cNvCxnSpPr>
            <a:stCxn id="9" idx="3"/>
            <a:endCxn id="14" idx="1"/>
          </p:cNvCxnSpPr>
          <p:nvPr/>
        </p:nvCxnSpPr>
        <p:spPr>
          <a:xfrm>
            <a:off x="1450578" y="1650632"/>
            <a:ext cx="51945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3192A37-6A2B-4061-82A4-D95F6E72BA58}"/>
              </a:ext>
            </a:extLst>
          </p:cNvPr>
          <p:cNvSpPr/>
          <p:nvPr/>
        </p:nvSpPr>
        <p:spPr>
          <a:xfrm>
            <a:off x="1140065" y="1834938"/>
            <a:ext cx="669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7030A0"/>
                </a:solidFill>
                <a:latin typeface="Garamond" panose="02020404030301010803" pitchFamily="18" charset="0"/>
              </a:rPr>
              <a:t>Zero </a:t>
            </a:r>
            <a:endParaRPr lang="en-US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08D227-70C8-4033-97F1-36C9DAC2A4F7}"/>
              </a:ext>
            </a:extLst>
          </p:cNvPr>
          <p:cNvSpPr/>
          <p:nvPr/>
        </p:nvSpPr>
        <p:spPr>
          <a:xfrm>
            <a:off x="6173832" y="1841546"/>
            <a:ext cx="991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err="1">
                <a:solidFill>
                  <a:srgbClr val="7030A0"/>
                </a:solidFill>
                <a:latin typeface="Garamond" panose="02020404030301010803" pitchFamily="18" charset="0"/>
              </a:rPr>
              <a:t>Missing</a:t>
            </a:r>
            <a:endParaRPr lang="en-US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520051-C9A9-485F-BFC9-60C45EBDAAC6}"/>
              </a:ext>
            </a:extLst>
          </p:cNvPr>
          <p:cNvSpPr/>
          <p:nvPr/>
        </p:nvSpPr>
        <p:spPr>
          <a:xfrm>
            <a:off x="374741" y="2093756"/>
            <a:ext cx="2358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Censored model at zero.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936DDC-5A4F-4BA4-AC23-297F0676DADB}"/>
              </a:ext>
            </a:extLst>
          </p:cNvPr>
          <p:cNvSpPr/>
          <p:nvPr/>
        </p:nvSpPr>
        <p:spPr>
          <a:xfrm>
            <a:off x="5890825" y="2147313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Selection problem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24F993-6E1C-4EC2-93CF-229DE2FFE148}"/>
              </a:ext>
            </a:extLst>
          </p:cNvPr>
          <p:cNvSpPr/>
          <p:nvPr/>
        </p:nvSpPr>
        <p:spPr>
          <a:xfrm>
            <a:off x="5158579" y="2516645"/>
            <a:ext cx="401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Heckman: </a:t>
            </a:r>
            <a:r>
              <a:rPr lang="en-US" dirty="0">
                <a:latin typeface="Garamond" panose="02020404030301010803" pitchFamily="18" charset="0"/>
              </a:rPr>
              <a:t>I can control for participation and answer both questions.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3DEE02-C942-409C-8EA3-D54A4FEF907C}"/>
              </a:ext>
            </a:extLst>
          </p:cNvPr>
          <p:cNvSpPr/>
          <p:nvPr/>
        </p:nvSpPr>
        <p:spPr>
          <a:xfrm>
            <a:off x="154935" y="24204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Tobit: </a:t>
            </a:r>
            <a:r>
              <a:rPr lang="en-US" dirty="0">
                <a:latin typeface="Garamond" panose="02020404030301010803" pitchFamily="18" charset="0"/>
              </a:rPr>
              <a:t>I can estimate a limited dependent variable model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4920B91-21F5-42A3-831E-1E3FF7BA9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36" y="3147955"/>
            <a:ext cx="3898875" cy="28345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299681-4F2C-4667-9A9B-978559210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59" y="3147956"/>
            <a:ext cx="3898875" cy="28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  <p:bldP spid="18" grpId="0"/>
      <p:bldP spid="20" grpId="0"/>
      <p:bldP spid="22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D403E5-6A0C-49B8-B13C-92056C242376}"/>
              </a:ext>
            </a:extLst>
          </p:cNvPr>
          <p:cNvSpPr/>
          <p:nvPr/>
        </p:nvSpPr>
        <p:spPr>
          <a:xfrm>
            <a:off x="-661434" y="133297"/>
            <a:ext cx="4017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Methodology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EB91A-9118-4AEE-A6A5-93FB81839C15}"/>
              </a:ext>
            </a:extLst>
          </p:cNvPr>
          <p:cNvSpPr/>
          <p:nvPr/>
        </p:nvSpPr>
        <p:spPr>
          <a:xfrm>
            <a:off x="273376" y="532650"/>
            <a:ext cx="2950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Two ways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08D227-70C8-4033-97F1-36C9DAC2A4F7}"/>
              </a:ext>
            </a:extLst>
          </p:cNvPr>
          <p:cNvSpPr/>
          <p:nvPr/>
        </p:nvSpPr>
        <p:spPr>
          <a:xfrm>
            <a:off x="1326045" y="1228806"/>
            <a:ext cx="991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err="1">
                <a:solidFill>
                  <a:srgbClr val="7030A0"/>
                </a:solidFill>
                <a:latin typeface="Garamond" panose="02020404030301010803" pitchFamily="18" charset="0"/>
              </a:rPr>
              <a:t>Missing</a:t>
            </a:r>
            <a:endParaRPr lang="en-US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936DDC-5A4F-4BA4-AC23-297F0676DADB}"/>
              </a:ext>
            </a:extLst>
          </p:cNvPr>
          <p:cNvSpPr/>
          <p:nvPr/>
        </p:nvSpPr>
        <p:spPr>
          <a:xfrm>
            <a:off x="1043038" y="1534573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Selection problem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24F993-6E1C-4EC2-93CF-229DE2FFE148}"/>
              </a:ext>
            </a:extLst>
          </p:cNvPr>
          <p:cNvSpPr/>
          <p:nvPr/>
        </p:nvSpPr>
        <p:spPr>
          <a:xfrm>
            <a:off x="310792" y="1903905"/>
            <a:ext cx="4013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Heckman: </a:t>
            </a:r>
            <a:r>
              <a:rPr lang="en-US" dirty="0">
                <a:latin typeface="Garamond" panose="02020404030301010803" pitchFamily="18" charset="0"/>
              </a:rPr>
              <a:t>I can control for participation and answer both questions.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546E8A-151E-4FA5-A061-8C9F1AFF1F00}"/>
              </a:ext>
            </a:extLst>
          </p:cNvPr>
          <p:cNvSpPr/>
          <p:nvPr/>
        </p:nvSpPr>
        <p:spPr>
          <a:xfrm>
            <a:off x="4324067" y="24884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This mean that the time of women and men would not be comparable.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F80E6-A9F7-4F87-892F-1C46EB0FAE58}"/>
              </a:ext>
            </a:extLst>
          </p:cNvPr>
          <p:cNvSpPr/>
          <p:nvPr/>
        </p:nvSpPr>
        <p:spPr>
          <a:xfrm>
            <a:off x="4324067" y="664280"/>
            <a:ext cx="42962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Hypothesis: </a:t>
            </a:r>
            <a:r>
              <a:rPr lang="en-US" dirty="0">
                <a:latin typeface="Garamond" panose="02020404030301010803" pitchFamily="18" charset="0"/>
              </a:rPr>
              <a:t>care economy is a mirror of the labor market; this would mean that men can self-select to participate in household chores, and I only observe the average hours of those who participated.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2CB091-2BB6-49FB-9771-0EF8B14E5FD9}"/>
              </a:ext>
            </a:extLst>
          </p:cNvPr>
          <p:cNvSpPr/>
          <p:nvPr/>
        </p:nvSpPr>
        <p:spPr>
          <a:xfrm>
            <a:off x="4324067" y="3481543"/>
            <a:ext cx="3628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Problem: </a:t>
            </a:r>
            <a:r>
              <a:rPr lang="en-US" dirty="0">
                <a:latin typeface="Garamond" panose="02020404030301010803" pitchFamily="18" charset="0"/>
              </a:rPr>
              <a:t>find a instrumental variable.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39338D9-6720-4CD8-A826-8069BAAB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" y="2919567"/>
            <a:ext cx="4296073" cy="31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7A45CF-6EA8-46FD-B99E-9F258B68E83A}"/>
              </a:ext>
            </a:extLst>
          </p:cNvPr>
          <p:cNvSpPr/>
          <p:nvPr/>
        </p:nvSpPr>
        <p:spPr>
          <a:xfrm>
            <a:off x="794207" y="228871"/>
            <a:ext cx="275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Garamond" panose="02020404030301010803" pitchFamily="18" charset="0"/>
              </a:rPr>
              <a:t>Variables</a:t>
            </a:r>
            <a:endParaRPr lang="en-US" sz="2400" dirty="0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58FDDA19-3734-4459-992F-BE3604CA8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517" y="15337"/>
            <a:ext cx="1120973" cy="1483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AB83BD-9158-4611-8467-E61419E1D61A}"/>
              </a:ext>
            </a:extLst>
          </p:cNvPr>
          <p:cNvSpPr txBox="1"/>
          <p:nvPr/>
        </p:nvSpPr>
        <p:spPr>
          <a:xfrm>
            <a:off x="646901" y="1710964"/>
            <a:ext cx="8076442" cy="36009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</a:rPr>
              <a:t>Sex (1=Woman) + Age + Rural/Urban  + marital status  + education in levels  </a:t>
            </a:r>
          </a:p>
          <a:p>
            <a:r>
              <a:rPr lang="en-US" i="1" dirty="0">
                <a:latin typeface="Cambria Math" panose="02040503050406030204" pitchFamily="18" charset="0"/>
              </a:rPr>
              <a:t>+ Household Income (Quintile) + Unemployed + Inactive</a:t>
            </a: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</a:rPr>
              <a:t>Home with children under 6 years + Home with children between 7 and 14 years</a:t>
            </a:r>
          </a:p>
          <a:p>
            <a:r>
              <a:rPr lang="en-US" i="1" dirty="0">
                <a:latin typeface="Cambria Math" panose="02040503050406030204" pitchFamily="18" charset="0"/>
              </a:rPr>
              <a:t>Home with children between 15 and 17 years  </a:t>
            </a: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</a:rPr>
              <a:t>+ Adult over 65 at home (inactive) </a:t>
            </a:r>
            <a:r>
              <a:rPr lang="en-US" i="1" dirty="0">
                <a:solidFill>
                  <a:srgbClr val="7030A0"/>
                </a:solidFill>
                <a:latin typeface="Cambria Math" panose="02040503050406030204" pitchFamily="18" charset="0"/>
              </a:rPr>
              <a:t>+ Elderly*Children </a:t>
            </a:r>
          </a:p>
          <a:p>
            <a:r>
              <a:rPr lang="en-US" i="1" dirty="0">
                <a:latin typeface="Cambria Math" panose="02040503050406030204" pitchFamily="18" charset="0"/>
              </a:rPr>
              <a:t>+ family typology </a:t>
            </a:r>
          </a:p>
          <a:p>
            <a:r>
              <a:rPr lang="en-US" i="1" dirty="0">
                <a:latin typeface="Cambria Math" panose="02040503050406030204" pitchFamily="18" charset="0"/>
              </a:rPr>
              <a:t>Home with Domestic Service + Region F.E.</a:t>
            </a: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i="1" dirty="0">
                <a:solidFill>
                  <a:srgbClr val="7030A0"/>
                </a:solidFill>
                <a:latin typeface="Cambria Math" panose="02040503050406030204" pitchFamily="18" charset="0"/>
              </a:rPr>
              <a:t>+ Appliances index</a:t>
            </a:r>
          </a:p>
          <a:p>
            <a:r>
              <a:rPr lang="en-US" i="1" dirty="0">
                <a:solidFill>
                  <a:srgbClr val="7030A0"/>
                </a:solidFill>
                <a:latin typeface="Cambria Math" panose="02040503050406030204" pitchFamily="18" charset="0"/>
              </a:rPr>
              <a:t>+ Sexism index + Women who approve sexism (Sexism index*Sex)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10D0A6-738F-4170-8388-E21760BF2324}"/>
                  </a:ext>
                </a:extLst>
              </p:cNvPr>
              <p:cNvSpPr/>
              <p:nvPr/>
            </p:nvSpPr>
            <p:spPr>
              <a:xfrm>
                <a:off x="646901" y="1161979"/>
                <a:ext cx="4038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𝑫𝒂𝒊𝒍𝒚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𝒉𝒐𝒖𝒓𝒔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𝒖𝒏𝒑𝒂𝒊𝒅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𝒘𝒐𝒓𝒌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b="1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(ln) = 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10D0A6-738F-4170-8388-E21760BF2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01" y="1161979"/>
                <a:ext cx="4038285" cy="369332"/>
              </a:xfrm>
              <a:prstGeom prst="rect">
                <a:avLst/>
              </a:prstGeom>
              <a:blipFill>
                <a:blip r:embed="rId3"/>
                <a:stretch>
                  <a:fillRect l="-452" t="-13333" r="-45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033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6647E4-E848-4E8F-A1E6-D6331DBC2D08}"/>
              </a:ext>
            </a:extLst>
          </p:cNvPr>
          <p:cNvSpPr/>
          <p:nvPr/>
        </p:nvSpPr>
        <p:spPr>
          <a:xfrm>
            <a:off x="2563312" y="417325"/>
            <a:ext cx="4017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Sexism Index (0% -100%)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B998A0-C8EE-41B5-976A-737C41581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32120"/>
              </p:ext>
            </p:extLst>
          </p:nvPr>
        </p:nvGraphicFramePr>
        <p:xfrm>
          <a:off x="461913" y="1260678"/>
          <a:ext cx="8390033" cy="43281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012312">
                  <a:extLst>
                    <a:ext uri="{9D8B030D-6E8A-4147-A177-3AD203B41FA5}">
                      <a16:colId xmlns:a16="http://schemas.microsoft.com/office/drawing/2014/main" val="418216987"/>
                    </a:ext>
                  </a:extLst>
                </a:gridCol>
                <a:gridCol w="2246615">
                  <a:extLst>
                    <a:ext uri="{9D8B030D-6E8A-4147-A177-3AD203B41FA5}">
                      <a16:colId xmlns:a16="http://schemas.microsoft.com/office/drawing/2014/main" val="3488746367"/>
                    </a:ext>
                  </a:extLst>
                </a:gridCol>
                <a:gridCol w="2131106">
                  <a:extLst>
                    <a:ext uri="{9D8B030D-6E8A-4147-A177-3AD203B41FA5}">
                      <a16:colId xmlns:a16="http://schemas.microsoft.com/office/drawing/2014/main" val="1043338629"/>
                    </a:ext>
                  </a:extLst>
                </a:gridCol>
              </a:tblGrid>
              <a:tr h="552242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Index</a:t>
                      </a:r>
                      <a:r>
                        <a:rPr lang="es-CO" sz="1800" dirty="0">
                          <a:latin typeface="Garamond" panose="02020404030301010803" pitchFamily="18" charset="0"/>
                        </a:rPr>
                        <a:t> Variables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arenBoth"/>
                      </a:pPr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Strongly</a:t>
                      </a:r>
                      <a:r>
                        <a:rPr lang="es-CO" sz="18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disagree</a:t>
                      </a:r>
                      <a:endParaRPr lang="es-CO" sz="1800" dirty="0">
                        <a:latin typeface="Garamond" panose="02020404030301010803" pitchFamily="18" charset="0"/>
                      </a:endParaRPr>
                    </a:p>
                    <a:p>
                      <a:pPr marL="342900" indent="-342900" algn="ctr">
                        <a:buAutoNum type="arabicParenBoth"/>
                      </a:pPr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Disagree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Garamond" panose="02020404030301010803" pitchFamily="18" charset="0"/>
                        </a:rPr>
                        <a:t>(3) </a:t>
                      </a:r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Agree</a:t>
                      </a:r>
                      <a:endParaRPr lang="es-CO" sz="1800" dirty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es-CO" sz="1800" dirty="0">
                          <a:latin typeface="Garamond" panose="02020404030301010803" pitchFamily="18" charset="0"/>
                        </a:rPr>
                        <a:t>(4) </a:t>
                      </a:r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Strongly</a:t>
                      </a:r>
                      <a:r>
                        <a:rPr lang="es-CO" sz="18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agree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9592629"/>
                  </a:ext>
                </a:extLst>
              </a:tr>
              <a:tr h="49411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Garamond" panose="02020404030301010803" pitchFamily="18" charset="0"/>
                        </a:rPr>
                        <a:t>A employed mother can form a relationship as warm and safe with her children as a mother who does not work.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Garamond" panose="02020404030301010803" pitchFamily="18" charset="0"/>
                        </a:rPr>
                        <a:t> +1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8725242"/>
                  </a:ext>
                </a:extLst>
              </a:tr>
              <a:tr h="49411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latin typeface="Garamond" panose="02020404030301010803" pitchFamily="18" charset="0"/>
                        </a:rPr>
                        <a:t>Both, men and women, should contribute to household income.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Garamond" panose="02020404030301010803" pitchFamily="18" charset="0"/>
                        </a:rPr>
                        <a:t>+1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8447691"/>
                  </a:ext>
                </a:extLst>
              </a:tr>
              <a:tr h="4941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latin typeface="Garamond" panose="02020404030301010803" pitchFamily="18" charset="0"/>
                        </a:rPr>
                        <a:t>A man's duty is to earn money, the woman's duty is take care of home and family.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Garamond" panose="02020404030301010803" pitchFamily="18" charset="0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216599"/>
                  </a:ext>
                </a:extLst>
              </a:tr>
              <a:tr h="3487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latin typeface="Garamond" panose="02020404030301010803" pitchFamily="18" charset="0"/>
                        </a:rPr>
                        <a:t>Women are better for domestic work than men.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Garamond" panose="02020404030301010803" pitchFamily="18" charset="0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8639"/>
                  </a:ext>
                </a:extLst>
              </a:tr>
              <a:tr h="4941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latin typeface="Garamond" panose="02020404030301010803" pitchFamily="18" charset="0"/>
                        </a:rPr>
                        <a:t>The husband must make decisions related to the wife's life.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Garamond" panose="02020404030301010803" pitchFamily="18" charset="0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136797"/>
                  </a:ext>
                </a:extLst>
              </a:tr>
              <a:tr h="3487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latin typeface="Garamond" panose="02020404030301010803" pitchFamily="18" charset="0"/>
                        </a:rPr>
                        <a:t>The head of the home must be the man.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Garamond" panose="02020404030301010803" pitchFamily="18" charset="0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9358597"/>
                  </a:ext>
                </a:extLst>
              </a:tr>
              <a:tr h="290653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latin typeface="Garamond" panose="02020404030301010803" pitchFamily="18" charset="0"/>
                        </a:rPr>
                        <a:t>Sexism Index takes values between 0 and 6 (The index was normalized from 0 to 100)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126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96CA7BD-279C-42AD-AB8A-03A762AD4A3B}"/>
              </a:ext>
            </a:extLst>
          </p:cNvPr>
          <p:cNvSpPr txBox="1"/>
          <p:nvPr/>
        </p:nvSpPr>
        <p:spPr>
          <a:xfrm>
            <a:off x="3289176" y="5597322"/>
            <a:ext cx="4214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>
                <a:latin typeface="Garamond" panose="02020404030301010803" pitchFamily="18" charset="0"/>
              </a:rPr>
              <a:t>Based</a:t>
            </a:r>
            <a:r>
              <a:rPr lang="es-CO" sz="1600" dirty="0">
                <a:latin typeface="Garamond" panose="02020404030301010803" pitchFamily="18" charset="0"/>
              </a:rPr>
              <a:t> </a:t>
            </a:r>
            <a:r>
              <a:rPr lang="es-CO" sz="1600" dirty="0" err="1">
                <a:latin typeface="Garamond" panose="02020404030301010803" pitchFamily="18" charset="0"/>
              </a:rPr>
              <a:t>on</a:t>
            </a:r>
            <a:r>
              <a:rPr lang="es-CO" sz="1600" dirty="0">
                <a:latin typeface="Garamond" panose="02020404030301010803" pitchFamily="18" charset="0"/>
              </a:rPr>
              <a:t> Guevara, K (2011)</a:t>
            </a:r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6647E4-E848-4E8F-A1E6-D6331DBC2D08}"/>
              </a:ext>
            </a:extLst>
          </p:cNvPr>
          <p:cNvSpPr/>
          <p:nvPr/>
        </p:nvSpPr>
        <p:spPr>
          <a:xfrm>
            <a:off x="1790314" y="678935"/>
            <a:ext cx="492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Appliances Index (0% -100%)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AD5351-BFDA-4971-8657-6E205D590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7378"/>
              </p:ext>
            </p:extLst>
          </p:nvPr>
        </p:nvGraphicFramePr>
        <p:xfrm>
          <a:off x="338431" y="1411784"/>
          <a:ext cx="8467138" cy="323508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08198">
                  <a:extLst>
                    <a:ext uri="{9D8B030D-6E8A-4147-A177-3AD203B41FA5}">
                      <a16:colId xmlns:a16="http://schemas.microsoft.com/office/drawing/2014/main" val="418216987"/>
                    </a:ext>
                  </a:extLst>
                </a:gridCol>
                <a:gridCol w="2958940">
                  <a:extLst>
                    <a:ext uri="{9D8B030D-6E8A-4147-A177-3AD203B41FA5}">
                      <a16:colId xmlns:a16="http://schemas.microsoft.com/office/drawing/2014/main" val="3488746367"/>
                    </a:ext>
                  </a:extLst>
                </a:gridCol>
              </a:tblGrid>
              <a:tr h="452486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Index</a:t>
                      </a:r>
                      <a:r>
                        <a:rPr lang="es-CO" sz="1800" dirty="0">
                          <a:latin typeface="Garamond" panose="02020404030301010803" pitchFamily="18" charset="0"/>
                        </a:rPr>
                        <a:t> Variables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CO" sz="1800" dirty="0">
                          <a:latin typeface="Garamond" panose="02020404030301010803" pitchFamily="18" charset="0"/>
                        </a:rPr>
                        <a:t>Home has </a:t>
                      </a:r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this</a:t>
                      </a:r>
                      <a:r>
                        <a:rPr lang="es-CO" sz="18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CO" sz="1800" dirty="0" err="1">
                          <a:latin typeface="Garamond" panose="02020404030301010803" pitchFamily="18" charset="0"/>
                        </a:rPr>
                        <a:t>appliance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592629"/>
                  </a:ext>
                </a:extLst>
              </a:tr>
              <a:tr h="446868">
                <a:tc>
                  <a:txBody>
                    <a:bodyPr/>
                    <a:lstStyle/>
                    <a:p>
                      <a:r>
                        <a:rPr lang="es-ES" sz="1800" dirty="0">
                          <a:latin typeface="Garamond" panose="02020404030301010803" pitchFamily="18" charset="0"/>
                        </a:rPr>
                        <a:t>Máquina lavadora de ropa - </a:t>
                      </a:r>
                      <a:r>
                        <a:rPr lang="es-ES" sz="1800" i="1" dirty="0" err="1">
                          <a:latin typeface="Garamond" panose="02020404030301010803" pitchFamily="18" charset="0"/>
                        </a:rPr>
                        <a:t>washing</a:t>
                      </a:r>
                      <a:r>
                        <a:rPr lang="es-ES" sz="1800" i="1" dirty="0">
                          <a:latin typeface="Garamond" panose="02020404030301010803" pitchFamily="18" charset="0"/>
                        </a:rPr>
                        <a:t> machine</a:t>
                      </a:r>
                      <a:endParaRPr lang="en-US" sz="1800" i="1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Garamond" panose="02020404030301010803" pitchFamily="18" charset="0"/>
                        </a:rPr>
                        <a:t> +1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725242"/>
                  </a:ext>
                </a:extLst>
              </a:tr>
              <a:tr h="446868">
                <a:tc>
                  <a:txBody>
                    <a:bodyPr/>
                    <a:lstStyle/>
                    <a:p>
                      <a:r>
                        <a:rPr lang="es-ES" sz="1800" kern="1200" dirty="0">
                          <a:latin typeface="Garamond" panose="02020404030301010803" pitchFamily="18" charset="0"/>
                        </a:rPr>
                        <a:t>Máquina secadora de ropa – </a:t>
                      </a:r>
                      <a:r>
                        <a:rPr lang="es-ES" sz="1800" i="1" kern="1200" dirty="0" err="1">
                          <a:latin typeface="Garamond" panose="02020404030301010803" pitchFamily="18" charset="0"/>
                        </a:rPr>
                        <a:t>dryer</a:t>
                      </a:r>
                      <a:r>
                        <a:rPr lang="es-ES" sz="1800" i="1" kern="1200" dirty="0">
                          <a:latin typeface="Garamond" panose="02020404030301010803" pitchFamily="18" charset="0"/>
                        </a:rPr>
                        <a:t> 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Garamond" panose="02020404030301010803" pitchFamily="18" charset="0"/>
                        </a:rPr>
                        <a:t>+1</a:t>
                      </a:r>
                      <a:endParaRPr lang="en-US" sz="18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447691"/>
                  </a:ext>
                </a:extLst>
              </a:tr>
              <a:tr h="4407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>
                          <a:latin typeface="Garamond" panose="02020404030301010803" pitchFamily="18" charset="0"/>
                        </a:rPr>
                        <a:t>Horno eléctrico, a gas u horno microondas - </a:t>
                      </a:r>
                      <a:r>
                        <a:rPr lang="en-US" sz="1800" i="1" kern="1200" dirty="0">
                          <a:latin typeface="Garamond" panose="02020404030301010803" pitchFamily="18" charset="0"/>
                        </a:rPr>
                        <a:t>Electric, gas or microwave oven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Garamond" panose="02020404030301010803" pitchFamily="18" charset="0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216599"/>
                  </a:ext>
                </a:extLst>
              </a:tr>
              <a:tr h="4407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>
                          <a:latin typeface="Garamond" panose="02020404030301010803" pitchFamily="18" charset="0"/>
                        </a:rPr>
                        <a:t>Máquina lavadora de platos - </a:t>
                      </a:r>
                      <a:r>
                        <a:rPr lang="es-ES" sz="1800" i="1" kern="1200" dirty="0" err="1">
                          <a:latin typeface="Garamond" panose="02020404030301010803" pitchFamily="18" charset="0"/>
                        </a:rPr>
                        <a:t>Dishwasher</a:t>
                      </a:r>
                      <a:r>
                        <a:rPr lang="es-ES" sz="1800" i="1" kern="1200" dirty="0">
                          <a:latin typeface="Garamond" panose="02020404030301010803" pitchFamily="18" charset="0"/>
                        </a:rPr>
                        <a:t> machine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Garamond" panose="02020404030301010803" pitchFamily="18" charset="0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639"/>
                  </a:ext>
                </a:extLst>
              </a:tr>
              <a:tr h="4407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>
                          <a:latin typeface="Garamond" panose="02020404030301010803" pitchFamily="18" charset="0"/>
                        </a:rPr>
                        <a:t>Aspiradora/brilladora - </a:t>
                      </a:r>
                      <a:r>
                        <a:rPr lang="es-ES" sz="1800" i="1" kern="1200" dirty="0" err="1">
                          <a:latin typeface="Garamond" panose="02020404030301010803" pitchFamily="18" charset="0"/>
                        </a:rPr>
                        <a:t>Vacuum</a:t>
                      </a:r>
                      <a:r>
                        <a:rPr lang="es-ES" sz="1800" i="1" kern="12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s-ES" sz="1800" i="1" kern="1200" dirty="0" err="1">
                          <a:latin typeface="Garamond" panose="02020404030301010803" pitchFamily="18" charset="0"/>
                        </a:rPr>
                        <a:t>Cleaner</a:t>
                      </a:r>
                      <a:endParaRPr lang="en-US" sz="1800" i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Garamond" panose="02020404030301010803" pitchFamily="18" charset="0"/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6797"/>
                  </a:ext>
                </a:extLst>
              </a:tr>
              <a:tr h="367288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latin typeface="Garamond" panose="02020404030301010803" pitchFamily="18" charset="0"/>
                        </a:rPr>
                        <a:t>Appliance index takes values between 1 and 5 (The index was normalized from 0 to 100)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12627"/>
                  </a:ext>
                </a:extLst>
              </a:tr>
            </a:tbl>
          </a:graphicData>
        </a:graphic>
      </p:graphicFrame>
      <p:pic>
        <p:nvPicPr>
          <p:cNvPr id="6" name="Picture 2" descr="Imagen relacionada">
            <a:extLst>
              <a:ext uri="{FF2B5EF4-FFF2-40B4-BE49-F238E27FC236}">
                <a16:creationId xmlns:a16="http://schemas.microsoft.com/office/drawing/2014/main" id="{820BDA01-9917-4DD6-A965-1C532D0E2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 bwMode="auto">
          <a:xfrm>
            <a:off x="284926" y="4712819"/>
            <a:ext cx="1505388" cy="12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84C61-4369-4C02-BFFB-A1AE27347BD0}"/>
              </a:ext>
            </a:extLst>
          </p:cNvPr>
          <p:cNvSpPr/>
          <p:nvPr/>
        </p:nvSpPr>
        <p:spPr>
          <a:xfrm>
            <a:off x="-29838" y="131976"/>
            <a:ext cx="2113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Motivation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FF179A-A941-4CB9-B2B7-A1760CEA76AD}"/>
              </a:ext>
            </a:extLst>
          </p:cNvPr>
          <p:cNvSpPr/>
          <p:nvPr/>
        </p:nvSpPr>
        <p:spPr>
          <a:xfrm>
            <a:off x="54468" y="557695"/>
            <a:ext cx="419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Female global participation rate remains low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5296F8-3661-4F04-A9B9-757B7ED2AB6D}"/>
              </a:ext>
            </a:extLst>
          </p:cNvPr>
          <p:cNvSpPr/>
          <p:nvPr/>
        </p:nvSpPr>
        <p:spPr>
          <a:xfrm>
            <a:off x="54468" y="1100110"/>
            <a:ext cx="6233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   :     March 2001: 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male </a:t>
            </a:r>
            <a:r>
              <a:rPr lang="es-ES" dirty="0">
                <a:latin typeface="Garamond" panose="02020404030301010803" pitchFamily="18" charset="0"/>
              </a:rPr>
              <a:t>77,0%      </a:t>
            </a:r>
            <a:r>
              <a:rPr lang="es-ES" dirty="0" err="1">
                <a:latin typeface="Garamond" panose="02020404030301010803" pitchFamily="18" charset="0"/>
              </a:rPr>
              <a:t>female</a:t>
            </a:r>
            <a:r>
              <a:rPr lang="es-ES" dirty="0">
                <a:latin typeface="Garamond" panose="02020404030301010803" pitchFamily="18" charset="0"/>
              </a:rPr>
              <a:t> 50,5%      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Gap: -26,5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pp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/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 March 2019: 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male </a:t>
            </a:r>
            <a:r>
              <a:rPr lang="es-ES" dirty="0">
                <a:latin typeface="Garamond" panose="02020404030301010803" pitchFamily="18" charset="0"/>
              </a:rPr>
              <a:t>74,2%      </a:t>
            </a:r>
            <a:r>
              <a:rPr lang="es-ES" dirty="0" err="1">
                <a:latin typeface="Garamond" panose="02020404030301010803" pitchFamily="18" charset="0"/>
              </a:rPr>
              <a:t>female</a:t>
            </a:r>
            <a:r>
              <a:rPr lang="es-ES" dirty="0">
                <a:latin typeface="Garamond" panose="02020404030301010803" pitchFamily="18" charset="0"/>
              </a:rPr>
              <a:t> 53,3%       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Gap: -21,0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pp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834E796-C716-4356-B2CE-1BB97D6FECAF}"/>
              </a:ext>
            </a:extLst>
          </p:cNvPr>
          <p:cNvSpPr/>
          <p:nvPr/>
        </p:nvSpPr>
        <p:spPr>
          <a:xfrm>
            <a:off x="4452211" y="1430173"/>
            <a:ext cx="188536" cy="207390"/>
          </a:xfrm>
          <a:prstGeom prst="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A8A0FF8-7B51-4E8C-800B-D3E830F15C9B}"/>
              </a:ext>
            </a:extLst>
          </p:cNvPr>
          <p:cNvSpPr/>
          <p:nvPr/>
        </p:nvSpPr>
        <p:spPr>
          <a:xfrm>
            <a:off x="2899548" y="1449027"/>
            <a:ext cx="188536" cy="1885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73D83D-8688-42BC-8980-4D237C8934E9}"/>
              </a:ext>
            </a:extLst>
          </p:cNvPr>
          <p:cNvSpPr/>
          <p:nvPr/>
        </p:nvSpPr>
        <p:spPr>
          <a:xfrm>
            <a:off x="0" y="1100110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GPR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DDFA5A-0E14-4D87-BF62-DBEC34DC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84" y="1746441"/>
            <a:ext cx="5831423" cy="42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5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7A45CF-6EA8-46FD-B99E-9F258B68E83A}"/>
              </a:ext>
            </a:extLst>
          </p:cNvPr>
          <p:cNvSpPr/>
          <p:nvPr/>
        </p:nvSpPr>
        <p:spPr>
          <a:xfrm>
            <a:off x="1067585" y="228871"/>
            <a:ext cx="275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Garamond" panose="02020404030301010803" pitchFamily="18" charset="0"/>
              </a:rPr>
              <a:t>Determinants of Unpaid Domestic and Care Work</a:t>
            </a:r>
            <a:endParaRPr lang="en-US" sz="2400" dirty="0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58FDDA19-3734-4459-992F-BE3604CA8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61" y="3429000"/>
            <a:ext cx="1120973" cy="1483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682C0-6217-4B83-AE0A-8A234F7E4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23" y="89161"/>
            <a:ext cx="5023077" cy="66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65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7A45CF-6EA8-46FD-B99E-9F258B68E83A}"/>
              </a:ext>
            </a:extLst>
          </p:cNvPr>
          <p:cNvSpPr/>
          <p:nvPr/>
        </p:nvSpPr>
        <p:spPr>
          <a:xfrm>
            <a:off x="1067584" y="228871"/>
            <a:ext cx="7008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Garamond" panose="02020404030301010803" pitchFamily="18" charset="0"/>
              </a:rPr>
              <a:t>Determinants of Unpaid Domestic and Care Work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B9D86-7120-46F8-A279-A0FFB238E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1" t="2144" r="1150" b="2027"/>
          <a:stretch/>
        </p:blipFill>
        <p:spPr>
          <a:xfrm>
            <a:off x="867263" y="810249"/>
            <a:ext cx="7209150" cy="5237502"/>
          </a:xfrm>
          <a:prstGeom prst="rect">
            <a:avLst/>
          </a:prstGeom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58FDDA19-3734-4459-992F-BE3604CA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4" y="4513084"/>
            <a:ext cx="1120973" cy="14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5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7A45CF-6EA8-46FD-B99E-9F258B68E83A}"/>
              </a:ext>
            </a:extLst>
          </p:cNvPr>
          <p:cNvSpPr/>
          <p:nvPr/>
        </p:nvSpPr>
        <p:spPr>
          <a:xfrm>
            <a:off x="1067584" y="228871"/>
            <a:ext cx="7008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Garamond" panose="02020404030301010803" pitchFamily="18" charset="0"/>
              </a:rPr>
              <a:t>Determinants of Unpaid Domestic and Care Work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9E5742-3B33-4F83-ACC8-917A6D5A3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" t="537" r="1067" b="2629"/>
          <a:stretch/>
        </p:blipFill>
        <p:spPr>
          <a:xfrm>
            <a:off x="1067584" y="773481"/>
            <a:ext cx="7105455" cy="5222812"/>
          </a:xfrm>
          <a:prstGeom prst="rect">
            <a:avLst/>
          </a:prstGeom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58FDDA19-3734-4459-992F-BE3604CA8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4" y="4513084"/>
            <a:ext cx="1120973" cy="14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35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A064A5-05A7-4F7A-A5AF-A40D413CC847}"/>
              </a:ext>
            </a:extLst>
          </p:cNvPr>
          <p:cNvSpPr/>
          <p:nvPr/>
        </p:nvSpPr>
        <p:spPr>
          <a:xfrm>
            <a:off x="255332" y="208903"/>
            <a:ext cx="3866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Preliminary conclusions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F24D1-21C0-426F-AE55-8AD47B52C175}"/>
              </a:ext>
            </a:extLst>
          </p:cNvPr>
          <p:cNvSpPr/>
          <p:nvPr/>
        </p:nvSpPr>
        <p:spPr>
          <a:xfrm>
            <a:off x="410065" y="893438"/>
            <a:ext cx="8375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Women participate more and spent more hours to unpaid domestic and care work compared to men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(46.8% more hours in 2017)</a:t>
            </a:r>
          </a:p>
        </p:txBody>
      </p:sp>
      <p:pic>
        <p:nvPicPr>
          <p:cNvPr id="8" name="Picture 7" descr="Resultado de imagen para time use vector">
            <a:extLst>
              <a:ext uri="{FF2B5EF4-FFF2-40B4-BE49-F238E27FC236}">
                <a16:creationId xmlns:a16="http://schemas.microsoft.com/office/drawing/2014/main" id="{1453F87C-0158-428E-9429-AA5902A0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01" y="3523499"/>
            <a:ext cx="2268245" cy="22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F5632D-5454-4FD6-9BE7-0F7B5DD9EDF9}"/>
              </a:ext>
            </a:extLst>
          </p:cNvPr>
          <p:cNvSpPr/>
          <p:nvPr/>
        </p:nvSpPr>
        <p:spPr>
          <a:xfrm>
            <a:off x="410065" y="1701084"/>
            <a:ext cx="7998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Married and people in open union participate more and spend more hours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(41.8% more and 39.0% more)</a:t>
            </a:r>
            <a:r>
              <a:rPr lang="en-US" dirty="0">
                <a:latin typeface="Garamond" panose="02020404030301010803" pitchFamily="18" charset="0"/>
              </a:rPr>
              <a:t> in unpaid activities compared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to single people</a:t>
            </a:r>
            <a:r>
              <a:rPr lang="en-US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0DD3D4-9190-4FE9-8A04-F9698E30BC3E}"/>
              </a:ext>
            </a:extLst>
          </p:cNvPr>
          <p:cNvSpPr/>
          <p:nvPr/>
        </p:nvSpPr>
        <p:spPr>
          <a:xfrm>
            <a:off x="410065" y="2528245"/>
            <a:ext cx="8234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Households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with children under 6 years spend 39% more hours </a:t>
            </a:r>
            <a:r>
              <a:rPr lang="en-US" dirty="0">
                <a:latin typeface="Garamond" panose="02020404030301010803" pitchFamily="18" charset="0"/>
              </a:rPr>
              <a:t>than households without children.</a:t>
            </a:r>
          </a:p>
        </p:txBody>
      </p:sp>
    </p:spTree>
    <p:extLst>
      <p:ext uri="{BB962C8B-B14F-4D97-AF65-F5344CB8AC3E}">
        <p14:creationId xmlns:p14="http://schemas.microsoft.com/office/powerpoint/2010/main" val="2471681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A064A5-05A7-4F7A-A5AF-A40D413CC847}"/>
              </a:ext>
            </a:extLst>
          </p:cNvPr>
          <p:cNvSpPr/>
          <p:nvPr/>
        </p:nvSpPr>
        <p:spPr>
          <a:xfrm>
            <a:off x="255332" y="208903"/>
            <a:ext cx="3866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Preliminary conclusions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B0FFF1-8EC9-4843-BC43-A8C94DE27BDC}"/>
              </a:ext>
            </a:extLst>
          </p:cNvPr>
          <p:cNvSpPr/>
          <p:nvPr/>
        </p:nvSpPr>
        <p:spPr>
          <a:xfrm>
            <a:off x="255332" y="975795"/>
            <a:ext cx="8611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Women who approve machismo participate more and spend more hours than those who do not.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In particular, an increase of 1 pp in women sexism index, increases the unpaid work by 0.1% (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A woman agree with all the statements spend 10% more hours per day in unpaid work</a:t>
            </a:r>
            <a:r>
              <a:rPr lang="en-US" dirty="0">
                <a:latin typeface="Garamond" panose="02020404030301010803" pitchFamily="18" charset="0"/>
              </a:rPr>
              <a:t>)</a:t>
            </a:r>
            <a:endParaRPr lang="es-ES" dirty="0"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44F4C9-5946-4B72-BFB0-43628EDCA35F}"/>
              </a:ext>
            </a:extLst>
          </p:cNvPr>
          <p:cNvSpPr/>
          <p:nvPr/>
        </p:nvSpPr>
        <p:spPr>
          <a:xfrm>
            <a:off x="255332" y="2869521"/>
            <a:ext cx="8611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Having appliances (which reduce time spent on domestic activities) is significant and negative in 2012-2013 and 2016-2017 (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a 1% increase in appliances index decreases unpaid hours 0.2% per day (20% if the home have all appliances)).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10825-8444-4476-9CE1-994E0F25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460" y="4000675"/>
            <a:ext cx="3500136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5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C905B6-0EC1-4C12-80E5-82403DBFB9C9}"/>
              </a:ext>
            </a:extLst>
          </p:cNvPr>
          <p:cNvSpPr/>
          <p:nvPr/>
        </p:nvSpPr>
        <p:spPr>
          <a:xfrm>
            <a:off x="180643" y="1086093"/>
            <a:ext cx="88219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The results of the machismo index show the importance of implementing public policies focused on cultural changes from school, especially in rural areas.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We need large institutional and regulatory changes that increase the participation of men in childcare (paternity leave, work permits for men, etc.)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The increase in care activities shows the importance of public care for early childhood, in extended hours, compatible with labor market hours, especially in the rural area.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In Colombia, the public offer of care for the elderly is very precarious and our population is aging without pension income.</a:t>
            </a:r>
            <a:endParaRPr lang="es-CO" dirty="0"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C41D2-D4F1-4D12-9844-28EDD707AF6D}"/>
              </a:ext>
            </a:extLst>
          </p:cNvPr>
          <p:cNvSpPr/>
          <p:nvPr/>
        </p:nvSpPr>
        <p:spPr>
          <a:xfrm>
            <a:off x="2172877" y="4225414"/>
            <a:ext cx="5887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We need to redefine which variables are part of care economy definition.</a:t>
            </a:r>
            <a:endParaRPr lang="es-CO" dirty="0"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556C55-3D4B-4A0E-9025-007E3E7F819E}"/>
              </a:ext>
            </a:extLst>
          </p:cNvPr>
          <p:cNvSpPr/>
          <p:nvPr/>
        </p:nvSpPr>
        <p:spPr>
          <a:xfrm>
            <a:off x="180643" y="264278"/>
            <a:ext cx="2956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Garamond" panose="02020404030301010803" pitchFamily="18" charset="0"/>
              </a:rPr>
              <a:t>Policy Recommendations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30718F-CF04-41A9-853C-5E37ADAA6C6E}"/>
              </a:ext>
            </a:extLst>
          </p:cNvPr>
          <p:cNvSpPr/>
          <p:nvPr/>
        </p:nvSpPr>
        <p:spPr>
          <a:xfrm>
            <a:off x="180643" y="552075"/>
            <a:ext cx="723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What do these preliminary results tell the National Care System?</a:t>
            </a:r>
          </a:p>
        </p:txBody>
      </p:sp>
    </p:spTree>
    <p:extLst>
      <p:ext uri="{BB962C8B-B14F-4D97-AF65-F5344CB8AC3E}">
        <p14:creationId xmlns:p14="http://schemas.microsoft.com/office/powerpoint/2010/main" val="7707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84C61-4369-4C02-BFFB-A1AE27347BD0}"/>
              </a:ext>
            </a:extLst>
          </p:cNvPr>
          <p:cNvSpPr/>
          <p:nvPr/>
        </p:nvSpPr>
        <p:spPr>
          <a:xfrm>
            <a:off x="-29838" y="131976"/>
            <a:ext cx="2113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Motivation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FF179A-A941-4CB9-B2B7-A1760CEA76AD}"/>
              </a:ext>
            </a:extLst>
          </p:cNvPr>
          <p:cNvSpPr/>
          <p:nvPr/>
        </p:nvSpPr>
        <p:spPr>
          <a:xfrm>
            <a:off x="93812" y="479671"/>
            <a:ext cx="4190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Female global participation rate remains low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BB636-7F4C-4720-A20A-4E8309817E9E}"/>
              </a:ext>
            </a:extLst>
          </p:cNvPr>
          <p:cNvSpPr/>
          <p:nvPr/>
        </p:nvSpPr>
        <p:spPr>
          <a:xfrm>
            <a:off x="4508881" y="1016078"/>
            <a:ext cx="4545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1. </a:t>
            </a:r>
            <a:r>
              <a:rPr lang="en-US" dirty="0">
                <a:latin typeface="Garamond" panose="02020404030301010803" pitchFamily="18" charset="0"/>
              </a:rPr>
              <a:t>Female labor supply is tied to the time that women spend on household and care activities.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E1CADD-AA0C-4F55-BFCB-58C8166D7A06}"/>
              </a:ext>
            </a:extLst>
          </p:cNvPr>
          <p:cNvSpPr/>
          <p:nvPr/>
        </p:nvSpPr>
        <p:spPr>
          <a:xfrm>
            <a:off x="4566876" y="1784977"/>
            <a:ext cx="427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2. </a:t>
            </a:r>
            <a:r>
              <a:rPr lang="en-US" dirty="0">
                <a:latin typeface="Garamond" panose="02020404030301010803" pitchFamily="18" charset="0"/>
              </a:rPr>
              <a:t>The decision to participate or not in the labor market is influenced by cultural factors that promote inequality in household chores.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88125-CB5A-4517-9E48-7FDDAC68C049}"/>
              </a:ext>
            </a:extLst>
          </p:cNvPr>
          <p:cNvSpPr/>
          <p:nvPr/>
        </p:nvSpPr>
        <p:spPr>
          <a:xfrm>
            <a:off x="1951597" y="4441935"/>
            <a:ext cx="2962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3. </a:t>
            </a:r>
            <a:r>
              <a:rPr lang="en-US" dirty="0">
                <a:latin typeface="Garamond" panose="02020404030301010803" pitchFamily="18" charset="0"/>
              </a:rPr>
              <a:t>Rural women are in the worst situation.</a:t>
            </a:r>
          </a:p>
          <a:p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GPR in march 2019</a:t>
            </a:r>
            <a:r>
              <a:rPr lang="en-US" dirty="0">
                <a:latin typeface="Garamond" panose="02020404030301010803" pitchFamily="18" charset="0"/>
              </a:rPr>
              <a:t>: 38.3%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21666-6E0D-4BD1-B384-8865BBB81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0" y="849003"/>
            <a:ext cx="4451862" cy="32366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F6E36-6663-4891-B324-08664B22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20" y="2758582"/>
            <a:ext cx="4508880" cy="32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84C61-4369-4C02-BFFB-A1AE27347BD0}"/>
              </a:ext>
            </a:extLst>
          </p:cNvPr>
          <p:cNvSpPr/>
          <p:nvPr/>
        </p:nvSpPr>
        <p:spPr>
          <a:xfrm>
            <a:off x="-29838" y="131976"/>
            <a:ext cx="380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Additional Ingredients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F5ECB-75F3-49FB-B328-741A40190740}"/>
              </a:ext>
            </a:extLst>
          </p:cNvPr>
          <p:cNvSpPr txBox="1"/>
          <p:nvPr/>
        </p:nvSpPr>
        <p:spPr>
          <a:xfrm>
            <a:off x="358219" y="1055802"/>
            <a:ext cx="744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1. Demographic transition problem:</a:t>
            </a:r>
          </a:p>
          <a:p>
            <a:r>
              <a:rPr lang="en-US" dirty="0">
                <a:latin typeface="Garamond" panose="02020404030301010803" pitchFamily="18" charset="0"/>
              </a:rPr>
              <a:t>(BID: Over 60 years old in 2015: 10.8%; in 2050: 23.0%)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3DBC2-2765-4920-9769-5ED2D328FB13}"/>
              </a:ext>
            </a:extLst>
          </p:cNvPr>
          <p:cNvSpPr/>
          <p:nvPr/>
        </p:nvSpPr>
        <p:spPr>
          <a:xfrm>
            <a:off x="358218" y="1757652"/>
            <a:ext cx="7701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2. Labor market dynamics: </a:t>
            </a:r>
            <a:r>
              <a:rPr lang="en-US" dirty="0">
                <a:latin typeface="Garamond" panose="02020404030301010803" pitchFamily="18" charset="0"/>
              </a:rPr>
              <a:t>high informality and low pension coverage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49D7B0-AABF-4974-8BEE-4B95AA8632C3}"/>
              </a:ext>
            </a:extLst>
          </p:cNvPr>
          <p:cNvSpPr/>
          <p:nvPr/>
        </p:nvSpPr>
        <p:spPr>
          <a:xfrm>
            <a:off x="358219" y="2306110"/>
            <a:ext cx="806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3. Traditional social protection system, especially in rural areas: </a:t>
            </a:r>
            <a:r>
              <a:rPr lang="en-US" dirty="0">
                <a:latin typeface="Garamond" panose="02020404030301010803" pitchFamily="18" charset="0"/>
              </a:rPr>
              <a:t>families provide care services for elderly people.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C1515-A18C-4CC7-83EC-B6DCC9D2F165}"/>
              </a:ext>
            </a:extLst>
          </p:cNvPr>
          <p:cNvSpPr/>
          <p:nvPr/>
        </p:nvSpPr>
        <p:spPr>
          <a:xfrm>
            <a:off x="1923068" y="3166830"/>
            <a:ext cx="6763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These ingredients increase female pressure for parents care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FFD28C0-9D94-43E9-8E6D-0958D84FE715}"/>
              </a:ext>
            </a:extLst>
          </p:cNvPr>
          <p:cNvSpPr/>
          <p:nvPr/>
        </p:nvSpPr>
        <p:spPr>
          <a:xfrm>
            <a:off x="1272619" y="3229440"/>
            <a:ext cx="650449" cy="28675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3">
            <a:extLst>
              <a:ext uri="{FF2B5EF4-FFF2-40B4-BE49-F238E27FC236}">
                <a16:creationId xmlns:a16="http://schemas.microsoft.com/office/drawing/2014/main" id="{CF3131AF-FECA-423E-8EFA-BEA8586EC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279" y="4345757"/>
            <a:ext cx="2174082" cy="157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0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3F32B8-3726-4629-82F7-2144FF48BB5E}"/>
              </a:ext>
            </a:extLst>
          </p:cNvPr>
          <p:cNvSpPr/>
          <p:nvPr/>
        </p:nvSpPr>
        <p:spPr>
          <a:xfrm>
            <a:off x="93422" y="183424"/>
            <a:ext cx="3045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Research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423A2A-C3D7-475E-84CC-F76B30CA0230}"/>
              </a:ext>
            </a:extLst>
          </p:cNvPr>
          <p:cNvSpPr/>
          <p:nvPr/>
        </p:nvSpPr>
        <p:spPr>
          <a:xfrm>
            <a:off x="869992" y="786468"/>
            <a:ext cx="7404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Garamond" panose="02020404030301010803" pitchFamily="18" charset="0"/>
              </a:rPr>
              <a:t>What factors are determinants of participation and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Garamond" panose="02020404030301010803" pitchFamily="18" charset="0"/>
              </a:rPr>
              <a:t>time spent on unpaid work in Colombia?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CCD63F-D2D7-4B39-8239-14F7EF31F63A}"/>
              </a:ext>
            </a:extLst>
          </p:cNvPr>
          <p:cNvSpPr/>
          <p:nvPr/>
        </p:nvSpPr>
        <p:spPr>
          <a:xfrm>
            <a:off x="574188" y="2465642"/>
            <a:ext cx="8569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We will identify what variables can be manipulated from public policies to increase female global participation in a care economy frame.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aramond" panose="02020404030301010803" pitchFamily="18" charset="0"/>
              </a:rPr>
              <a:t>National Care System</a:t>
            </a:r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6F3226A8-80FF-4C6C-9A4B-89E2EDC7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698" y="4015819"/>
            <a:ext cx="2628663" cy="1907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97B7A8-0F30-4375-AB89-B82B5BB51083}"/>
              </a:ext>
            </a:extLst>
          </p:cNvPr>
          <p:cNvSpPr/>
          <p:nvPr/>
        </p:nvSpPr>
        <p:spPr>
          <a:xfrm>
            <a:off x="1052390" y="1778833"/>
            <a:ext cx="7840495" cy="77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i="1" dirty="0">
                <a:solidFill>
                  <a:srgbClr val="7030A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en-US" b="1" i="1" dirty="0">
                <a:solidFill>
                  <a:srgbClr val="7030A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stay</a:t>
            </a:r>
            <a:r>
              <a:rPr lang="es-CO" b="1" i="1" dirty="0">
                <a:solidFill>
                  <a:srgbClr val="7030A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home and </a:t>
            </a:r>
            <a:r>
              <a:rPr lang="en-US" b="1" i="1" dirty="0">
                <a:solidFill>
                  <a:srgbClr val="7030A0"/>
                </a:solidFill>
                <a:latin typeface="Garamond" panose="02020404030301010803" pitchFamily="18" charset="0"/>
              </a:rPr>
              <a:t>what they are doing when are in home?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solidFill>
                <a:srgbClr val="7030A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0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B4D985-452F-49C6-BA6B-06B27E2D4F62}"/>
              </a:ext>
            </a:extLst>
          </p:cNvPr>
          <p:cNvSpPr/>
          <p:nvPr/>
        </p:nvSpPr>
        <p:spPr>
          <a:xfrm>
            <a:off x="253157" y="982776"/>
            <a:ext cx="3240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Macroeconomic Perspective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778552-CDED-4DC8-91EA-EFAA43E8F6E9}"/>
              </a:ext>
            </a:extLst>
          </p:cNvPr>
          <p:cNvSpPr/>
          <p:nvPr/>
        </p:nvSpPr>
        <p:spPr>
          <a:xfrm>
            <a:off x="71421" y="274890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Related literature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C5E738-8C1F-44F2-B467-960AEDC405C8}"/>
              </a:ext>
            </a:extLst>
          </p:cNvPr>
          <p:cNvSpPr/>
          <p:nvPr/>
        </p:nvSpPr>
        <p:spPr>
          <a:xfrm>
            <a:off x="196499" y="2955831"/>
            <a:ext cx="319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Microeconomic Perspective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918D0-8A2B-4E7F-8A36-E04090C6DAA1}"/>
              </a:ext>
            </a:extLst>
          </p:cNvPr>
          <p:cNvSpPr txBox="1"/>
          <p:nvPr/>
        </p:nvSpPr>
        <p:spPr>
          <a:xfrm>
            <a:off x="247530" y="1296352"/>
            <a:ext cx="787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Account the contribution of the care economy in national income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B11DFA-70F5-415B-BFDE-B8D2E78871B0}"/>
              </a:ext>
            </a:extLst>
          </p:cNvPr>
          <p:cNvSpPr txBox="1"/>
          <p:nvPr/>
        </p:nvSpPr>
        <p:spPr>
          <a:xfrm>
            <a:off x="196499" y="3380073"/>
            <a:ext cx="864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Theoretical models of time use distribution in households: Becker (1965), </a:t>
            </a:r>
            <a:r>
              <a:rPr lang="en-US" dirty="0" err="1">
                <a:latin typeface="Garamond" panose="02020404030301010803" pitchFamily="18" charset="0"/>
              </a:rPr>
              <a:t>Folbre</a:t>
            </a:r>
            <a:r>
              <a:rPr lang="en-US" dirty="0">
                <a:latin typeface="Garamond" panose="02020404030301010803" pitchFamily="18" charset="0"/>
              </a:rPr>
              <a:t> (2004)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Effects of time use on population welfare: </a:t>
            </a:r>
            <a:r>
              <a:rPr lang="en-US" dirty="0" err="1">
                <a:latin typeface="Garamond" panose="02020404030301010803" pitchFamily="18" charset="0"/>
              </a:rPr>
              <a:t>Beaujo</a:t>
            </a:r>
            <a:r>
              <a:rPr lang="en-US" dirty="0">
                <a:latin typeface="Garamond" panose="02020404030301010803" pitchFamily="18" charset="0"/>
              </a:rPr>
              <a:t>, R (2007)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Trends and determinants in time use: Sayer (2005), Gauthier et al. (2004)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8D18A-A249-4E14-BCEA-57849005A500}"/>
              </a:ext>
            </a:extLst>
          </p:cNvPr>
          <p:cNvSpPr txBox="1"/>
          <p:nvPr/>
        </p:nvSpPr>
        <p:spPr>
          <a:xfrm>
            <a:off x="466574" y="1561663"/>
            <a:ext cx="832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Contribution</a:t>
            </a:r>
            <a:r>
              <a:rPr lang="es-CO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s-CO" sz="1600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of</a:t>
            </a:r>
            <a:r>
              <a:rPr lang="es-CO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s-CO" sz="1600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care</a:t>
            </a:r>
            <a:r>
              <a:rPr lang="es-CO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s-CO" sz="1600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economy</a:t>
            </a:r>
            <a:r>
              <a:rPr lang="es-CO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s-CO" sz="1600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to</a:t>
            </a:r>
            <a:r>
              <a:rPr lang="es-CO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 GDP in Colombia: i) Urdinola (1998) 17.2% </a:t>
            </a:r>
            <a:r>
              <a:rPr lang="es-CO" sz="1600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ii</a:t>
            </a:r>
            <a:r>
              <a:rPr lang="es-CO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) DANE(2019) 20.6% </a:t>
            </a:r>
            <a:endParaRPr lang="en-US" sz="1600" i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ACB140-7064-406F-B461-413EDF05B600}"/>
              </a:ext>
            </a:extLst>
          </p:cNvPr>
          <p:cNvSpPr txBox="1"/>
          <p:nvPr/>
        </p:nvSpPr>
        <p:spPr>
          <a:xfrm>
            <a:off x="1798692" y="4298400"/>
            <a:ext cx="699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Women are participating more in labor market but they don't leave household chores, they preferred sacrifice leisure time and created a “leisure gap”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0FEE5-73AB-4A92-A35C-60D0340B58E8}"/>
              </a:ext>
            </a:extLst>
          </p:cNvPr>
          <p:cNvSpPr txBox="1"/>
          <p:nvPr/>
        </p:nvSpPr>
        <p:spPr>
          <a:xfrm>
            <a:off x="4728909" y="1801239"/>
            <a:ext cx="37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Women</a:t>
            </a:r>
            <a:r>
              <a:rPr lang="es-CO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s-CO" sz="1600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contibute</a:t>
            </a:r>
            <a:r>
              <a:rPr lang="es-CO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  <a:r>
              <a:rPr lang="es-CO" sz="1600" i="1" dirty="0" err="1">
                <a:solidFill>
                  <a:srgbClr val="7030A0"/>
                </a:solidFill>
                <a:latin typeface="Garamond" panose="02020404030301010803" pitchFamily="18" charset="0"/>
              </a:rPr>
              <a:t>with</a:t>
            </a:r>
            <a:r>
              <a:rPr lang="es-CO" sz="1600" i="1" dirty="0">
                <a:solidFill>
                  <a:srgbClr val="7030A0"/>
                </a:solidFill>
                <a:latin typeface="Garamond" panose="02020404030301010803" pitchFamily="18" charset="0"/>
              </a:rPr>
              <a:t> 17.2%</a:t>
            </a:r>
            <a:endParaRPr lang="en-US" sz="1600" i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59AE36-CC40-43D0-AB4D-BDFA10082FAB}"/>
              </a:ext>
            </a:extLst>
          </p:cNvPr>
          <p:cNvSpPr/>
          <p:nvPr/>
        </p:nvSpPr>
        <p:spPr>
          <a:xfrm>
            <a:off x="247530" y="2035016"/>
            <a:ext cx="6772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How introduce gender variables in General equilibrium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Theoretical models of recursive macroeconomics</a:t>
            </a:r>
          </a:p>
        </p:txBody>
      </p:sp>
    </p:spTree>
    <p:extLst>
      <p:ext uri="{BB962C8B-B14F-4D97-AF65-F5344CB8AC3E}">
        <p14:creationId xmlns:p14="http://schemas.microsoft.com/office/powerpoint/2010/main" val="38358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293FA3-AB8F-4ADB-98F0-1A2FB7790E99}"/>
              </a:ext>
            </a:extLst>
          </p:cNvPr>
          <p:cNvSpPr/>
          <p:nvPr/>
        </p:nvSpPr>
        <p:spPr>
          <a:xfrm>
            <a:off x="255332" y="208903"/>
            <a:ext cx="92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1902FF-C3C5-400B-BBCB-9BE5ED85F7FB}"/>
              </a:ext>
            </a:extLst>
          </p:cNvPr>
          <p:cNvSpPr/>
          <p:nvPr/>
        </p:nvSpPr>
        <p:spPr>
          <a:xfrm>
            <a:off x="164968" y="764100"/>
            <a:ext cx="8979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National Time Use Survey </a:t>
            </a:r>
            <a:r>
              <a:rPr lang="en-US" dirty="0">
                <a:latin typeface="Garamond" panose="02020404030301010803" pitchFamily="18" charset="0"/>
              </a:rPr>
              <a:t>(ENUT for its Spanish acronym)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B6548-402C-432D-9F6E-C93D21A58E30}"/>
              </a:ext>
            </a:extLst>
          </p:cNvPr>
          <p:cNvSpPr/>
          <p:nvPr/>
        </p:nvSpPr>
        <p:spPr>
          <a:xfrm>
            <a:off x="1659926" y="2515832"/>
            <a:ext cx="70787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The survey must be carried out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by law every 3 years </a:t>
            </a:r>
            <a:r>
              <a:rPr lang="en-US" dirty="0">
                <a:latin typeface="Garamond" panose="02020404030301010803" pitchFamily="18" charset="0"/>
              </a:rPr>
              <a:t>(Law 1413 of 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The survey has been done twice: 2012-2013 and 2016-2017.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ENUT collects quantitative information on the total use of household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The latest version collected subjective information about the use of 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BF8D3-17C6-4649-8721-E20F7CC6B00A}"/>
              </a:ext>
            </a:extLst>
          </p:cNvPr>
          <p:cNvSpPr/>
          <p:nvPr/>
        </p:nvSpPr>
        <p:spPr>
          <a:xfrm>
            <a:off x="362931" y="1348598"/>
            <a:ext cx="8162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The ENUT is a cross-sectional survey conducted by the National Administrative Department of Statistics (DANE for its Spanish acronym), which collects information on </a:t>
            </a:r>
            <a:r>
              <a:rPr lang="en-US" b="1" dirty="0">
                <a:solidFill>
                  <a:srgbClr val="7030A0"/>
                </a:solidFill>
                <a:latin typeface="Garamond" panose="02020404030301010803" pitchFamily="18" charset="0"/>
              </a:rPr>
              <a:t>the activities carried out in the last 24 hours.</a:t>
            </a:r>
          </a:p>
        </p:txBody>
      </p:sp>
    </p:spTree>
    <p:extLst>
      <p:ext uri="{BB962C8B-B14F-4D97-AF65-F5344CB8AC3E}">
        <p14:creationId xmlns:p14="http://schemas.microsoft.com/office/powerpoint/2010/main" val="376185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6F378B-304D-45EC-8AD9-B35FA82F9B33}"/>
              </a:ext>
            </a:extLst>
          </p:cNvPr>
          <p:cNvSpPr/>
          <p:nvPr/>
        </p:nvSpPr>
        <p:spPr>
          <a:xfrm>
            <a:off x="255332" y="208903"/>
            <a:ext cx="182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Garamond" panose="02020404030301010803" pitchFamily="18" charset="0"/>
              </a:rPr>
              <a:t>Some facts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C4789-65C6-4D06-A48A-DBA9E40531DC}"/>
              </a:ext>
            </a:extLst>
          </p:cNvPr>
          <p:cNvSpPr/>
          <p:nvPr/>
        </p:nvSpPr>
        <p:spPr>
          <a:xfrm>
            <a:off x="161064" y="1146902"/>
            <a:ext cx="8511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Garamond" panose="02020404030301010803" pitchFamily="18" charset="0"/>
              </a:rPr>
              <a:t>Women do most of unpaid work. </a:t>
            </a:r>
          </a:p>
          <a:p>
            <a:r>
              <a:rPr lang="en-US" dirty="0">
                <a:latin typeface="Garamond" panose="02020404030301010803" pitchFamily="18" charset="0"/>
              </a:rPr>
              <a:t>       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97B1AC-DDA2-4295-ACAB-8A00F8BD8F70}"/>
              </a:ext>
            </a:extLst>
          </p:cNvPr>
          <p:cNvSpPr/>
          <p:nvPr/>
        </p:nvSpPr>
        <p:spPr>
          <a:xfrm>
            <a:off x="255332" y="623682"/>
            <a:ext cx="309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Garamond" panose="02020404030301010803" pitchFamily="18" charset="0"/>
              </a:rPr>
              <a:t>Who is doing household chores?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B0B8A4-2F3F-42F0-A854-9107084AE2C9}"/>
              </a:ext>
            </a:extLst>
          </p:cNvPr>
          <p:cNvSpPr/>
          <p:nvPr/>
        </p:nvSpPr>
        <p:spPr>
          <a:xfrm>
            <a:off x="4483756" y="1423901"/>
            <a:ext cx="418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Women between 25 to 34 years in rural areas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BB5434-2E7E-47F4-885F-413B91FF32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t="2465" r="2469" b="3507"/>
          <a:stretch/>
        </p:blipFill>
        <p:spPr>
          <a:xfrm>
            <a:off x="38449" y="1899501"/>
            <a:ext cx="4454171" cy="3165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DDC8A-9E60-48D9-9ACE-EF856784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" t="1901" r="1902" b="2942"/>
          <a:stretch/>
        </p:blipFill>
        <p:spPr>
          <a:xfrm>
            <a:off x="4572000" y="1947121"/>
            <a:ext cx="4282241" cy="30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20210-68A0-49F5-B5F8-D0CB2310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49"/>
            <a:ext cx="9144000" cy="44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24599"/>
      </p:ext>
    </p:extLst>
  </p:cSld>
  <p:clrMapOvr>
    <a:masterClrMapping/>
  </p:clrMapOvr>
</p:sld>
</file>

<file path=ppt/theme/theme1.xml><?xml version="1.0" encoding="utf-8"?>
<a:theme xmlns:a="http://schemas.openxmlformats.org/drawingml/2006/main" name="ESTIL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TIL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4262</TotalTime>
  <Words>1444</Words>
  <Application>Microsoft Office PowerPoint</Application>
  <PresentationFormat>On-screen Show (4:3)</PresentationFormat>
  <Paragraphs>164</Paragraphs>
  <Slides>25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Garamond</vt:lpstr>
      <vt:lpstr>ESTILO 1</vt:lpstr>
      <vt:lpstr>ESTILO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 de Microsoft Office</dc:creator>
  <cp:lastModifiedBy>Cindy Vanessa Ospina Cartagena</cp:lastModifiedBy>
  <cp:revision>98</cp:revision>
  <dcterms:created xsi:type="dcterms:W3CDTF">2019-05-21T04:55:41Z</dcterms:created>
  <dcterms:modified xsi:type="dcterms:W3CDTF">2019-09-27T13:44:51Z</dcterms:modified>
</cp:coreProperties>
</file>