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3" r:id="rId2"/>
    <p:sldId id="256" r:id="rId3"/>
    <p:sldId id="299" r:id="rId4"/>
    <p:sldId id="289" r:id="rId5"/>
    <p:sldId id="290" r:id="rId6"/>
    <p:sldId id="288" r:id="rId7"/>
    <p:sldId id="292" r:id="rId8"/>
    <p:sldId id="314" r:id="rId9"/>
    <p:sldId id="293" r:id="rId10"/>
    <p:sldId id="297" r:id="rId11"/>
    <p:sldId id="287" r:id="rId12"/>
    <p:sldId id="263" r:id="rId13"/>
    <p:sldId id="286" r:id="rId14"/>
    <p:sldId id="302" r:id="rId15"/>
    <p:sldId id="305" r:id="rId16"/>
    <p:sldId id="304" r:id="rId17"/>
    <p:sldId id="278" r:id="rId18"/>
    <p:sldId id="307" r:id="rId19"/>
    <p:sldId id="282" r:id="rId20"/>
    <p:sldId id="257" r:id="rId21"/>
    <p:sldId id="259" r:id="rId22"/>
    <p:sldId id="260" r:id="rId23"/>
    <p:sldId id="267" r:id="rId24"/>
    <p:sldId id="294" r:id="rId25"/>
    <p:sldId id="298" r:id="rId26"/>
    <p:sldId id="264" r:id="rId27"/>
    <p:sldId id="275" r:id="rId28"/>
    <p:sldId id="276" r:id="rId29"/>
    <p:sldId id="284" r:id="rId30"/>
    <p:sldId id="269" r:id="rId31"/>
    <p:sldId id="261" r:id="rId32"/>
    <p:sldId id="316" r:id="rId33"/>
    <p:sldId id="262" r:id="rId34"/>
    <p:sldId id="277" r:id="rId35"/>
    <p:sldId id="280" r:id="rId36"/>
    <p:sldId id="274" r:id="rId37"/>
    <p:sldId id="295" r:id="rId38"/>
    <p:sldId id="273" r:id="rId39"/>
    <p:sldId id="281" r:id="rId40"/>
    <p:sldId id="296" r:id="rId41"/>
    <p:sldId id="265" r:id="rId42"/>
    <p:sldId id="315" r:id="rId43"/>
    <p:sldId id="310" r:id="rId44"/>
    <p:sldId id="309" r:id="rId45"/>
    <p:sldId id="308" r:id="rId46"/>
    <p:sldId id="311" r:id="rId47"/>
    <p:sldId id="312" r:id="rId48"/>
    <p:sldId id="271" r:id="rId49"/>
    <p:sldId id="272" r:id="rId50"/>
    <p:sldId id="283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97" autoAdjust="0"/>
  </p:normalViewPr>
  <p:slideViewPr>
    <p:cSldViewPr>
      <p:cViewPr varScale="1">
        <p:scale>
          <a:sx n="58" d="100"/>
          <a:sy n="58" d="100"/>
        </p:scale>
        <p:origin x="15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663B-FA26-433F-A46E-9409A794C06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3DD2E-F407-4435-9D80-B298AF1EC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Here, </a:t>
            </a:r>
            <a:r>
              <a:rPr lang="es-AR" dirty="0" err="1"/>
              <a:t>say</a:t>
            </a:r>
            <a:r>
              <a:rPr lang="es-AR" dirty="0"/>
              <a:t> </a:t>
            </a:r>
            <a:r>
              <a:rPr lang="es-AR" dirty="0" err="1"/>
              <a:t>reproductive</a:t>
            </a:r>
            <a:r>
              <a:rPr lang="es-AR" dirty="0"/>
              <a:t> </a:t>
            </a:r>
            <a:r>
              <a:rPr lang="es-AR" dirty="0" err="1"/>
              <a:t>or</a:t>
            </a:r>
            <a:r>
              <a:rPr lang="es-AR" dirty="0"/>
              <a:t> </a:t>
            </a:r>
            <a:r>
              <a:rPr lang="es-AR" dirty="0" err="1"/>
              <a:t>care</a:t>
            </a:r>
            <a:r>
              <a:rPr lang="es-AR" dirty="0"/>
              <a:t> </a:t>
            </a:r>
            <a:r>
              <a:rPr lang="es-AR" dirty="0" err="1"/>
              <a:t>activity</a:t>
            </a:r>
            <a:r>
              <a:rPr lang="es-AR" dirty="0"/>
              <a:t> and </a:t>
            </a:r>
            <a:r>
              <a:rPr lang="es-AR" dirty="0" err="1"/>
              <a:t>commodity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results can</a:t>
            </a:r>
            <a:r>
              <a:rPr lang="en-US" baseline="0" dirty="0"/>
              <a:t> be linked to the bargaining power of women within the household.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for sub: decrease in price of mkt care, increase demand for market care, decrease demand for home care;</a:t>
            </a:r>
            <a:r>
              <a:rPr lang="en-US" baseline="0" dirty="0"/>
              <a:t> given intensity of factor use, women increase market labor supply to provide mkt care svc and decrease supply in the supply of domestic care. It is a movement from non-GDP to GDP activities. However, leisure time for women decreases.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</a:t>
            </a:r>
            <a:r>
              <a:rPr lang="en-US" baseline="0" dirty="0"/>
              <a:t> </a:t>
            </a:r>
            <a:r>
              <a:rPr lang="en-US" baseline="0" dirty="0" err="1"/>
              <a:t>elast</a:t>
            </a:r>
            <a:r>
              <a:rPr lang="en-US" baseline="0" dirty="0"/>
              <a:t> of </a:t>
            </a:r>
            <a:r>
              <a:rPr lang="en-US" baseline="0" dirty="0" err="1"/>
              <a:t>subst</a:t>
            </a:r>
            <a:r>
              <a:rPr lang="en-US" baseline="0" dirty="0"/>
              <a:t> implies that households will show a higher increase in the demand of market reproduction svc. Thus, higher increase in market labor supply for women and larger decrease in the demand for non-market care and leisure.</a:t>
            </a:r>
          </a:p>
          <a:p>
            <a:r>
              <a:rPr lang="en-US" baseline="0" dirty="0"/>
              <a:t>In turn, the higher </a:t>
            </a:r>
            <a:r>
              <a:rPr lang="en-US" baseline="0" dirty="0" err="1"/>
              <a:t>elast</a:t>
            </a:r>
            <a:r>
              <a:rPr lang="en-US" baseline="0" dirty="0"/>
              <a:t> of leisure demand (labor supply), the larger the decrease in leisure demand and the lower the decrease in non-market supply of care svc. Also, higher supply of market svc.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2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Here, </a:t>
            </a:r>
            <a:r>
              <a:rPr lang="es-AR" dirty="0" err="1"/>
              <a:t>emphasize</a:t>
            </a:r>
            <a:r>
              <a:rPr lang="es-AR" dirty="0"/>
              <a:t> </a:t>
            </a:r>
            <a:r>
              <a:rPr lang="es-AR" dirty="0" err="1"/>
              <a:t>robustness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results</a:t>
            </a:r>
            <a:r>
              <a:rPr lang="es-AR" dirty="0"/>
              <a:t> </a:t>
            </a:r>
            <a:r>
              <a:rPr lang="es-AR" dirty="0" err="1"/>
              <a:t>on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left</a:t>
            </a:r>
            <a:r>
              <a:rPr lang="es-AR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work more than men; men work more within</a:t>
            </a:r>
            <a:r>
              <a:rPr lang="en-US" baseline="0" dirty="0"/>
              <a:t> the SNA; women work much more outside the SNA.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Here, SAM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simplified</a:t>
            </a:r>
            <a:r>
              <a:rPr lang="es-AR" dirty="0"/>
              <a:t>, </a:t>
            </a:r>
            <a:r>
              <a:rPr lang="es-AR" dirty="0" err="1"/>
              <a:t>among</a:t>
            </a:r>
            <a:r>
              <a:rPr lang="es-AR" dirty="0"/>
              <a:t> </a:t>
            </a:r>
            <a:r>
              <a:rPr lang="es-AR" dirty="0" err="1"/>
              <a:t>other</a:t>
            </a:r>
            <a:r>
              <a:rPr lang="es-AR" dirty="0"/>
              <a:t> </a:t>
            </a:r>
            <a:r>
              <a:rPr lang="es-AR" dirty="0" err="1"/>
              <a:t>reasons</a:t>
            </a:r>
            <a:r>
              <a:rPr lang="es-AR" dirty="0"/>
              <a:t>, </a:t>
            </a:r>
            <a:r>
              <a:rPr lang="es-AR" dirty="0" err="1"/>
              <a:t>because</a:t>
            </a:r>
            <a:r>
              <a:rPr lang="es-AR" dirty="0"/>
              <a:t> </a:t>
            </a:r>
            <a:r>
              <a:rPr lang="es-AR" dirty="0" err="1"/>
              <a:t>there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a single </a:t>
            </a:r>
            <a:r>
              <a:rPr lang="es-AR" dirty="0" err="1"/>
              <a:t>household</a:t>
            </a:r>
            <a:r>
              <a:rPr lang="es-AR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</a:t>
            </a:r>
            <a:r>
              <a:rPr lang="en-US" dirty="0"/>
              <a:t> intensive</a:t>
            </a:r>
            <a:r>
              <a:rPr lang="en-US" baseline="0" dirty="0"/>
              <a:t> in male work. </a:t>
            </a:r>
            <a:r>
              <a:rPr lang="en-US" baseline="0" dirty="0" err="1"/>
              <a:t>Reprod</a:t>
            </a:r>
            <a:r>
              <a:rPr lang="en-US" baseline="0" dirty="0"/>
              <a:t> svc intensive in female work, both GDP and non-GDP.</a:t>
            </a:r>
          </a:p>
          <a:p>
            <a:r>
              <a:rPr lang="en-US" baseline="0" dirty="0"/>
              <a:t>It would be ideal to single out GDP sectors with a relatively large share of female work.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Females: more reproductive</a:t>
            </a:r>
            <a:r>
              <a:rPr lang="en-US" baseline="0" dirty="0"/>
              <a:t> svc, less GDP, and less leisure. Among GDP activities, mainly svc.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P-</a:t>
            </a:r>
            <a:r>
              <a:rPr lang="en-US" dirty="0" err="1"/>
              <a:t>elast</a:t>
            </a:r>
            <a:r>
              <a:rPr lang="en-US" dirty="0"/>
              <a:t> for leisure excludes</a:t>
            </a:r>
            <a:r>
              <a:rPr lang="en-US" baseline="0" dirty="0"/>
              <a:t> personal care; thus, relatively high value.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sub, women</a:t>
            </a:r>
            <a:r>
              <a:rPr lang="en-US" baseline="0" dirty="0"/>
              <a:t> decrease non-SNA labor and leisure, while men increase leisure. This is because reproductive sectors are intensive in the use of female work. The opposite occurs in the </a:t>
            </a:r>
            <a:r>
              <a:rPr lang="en-US" baseline="0" dirty="0" err="1"/>
              <a:t>infor</a:t>
            </a:r>
            <a:r>
              <a:rPr lang="en-US" baseline="0" dirty="0"/>
              <a:t> scenario.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/>
              <a:t>Delete</a:t>
            </a:r>
            <a:r>
              <a:rPr lang="es-AR" dirty="0"/>
              <a:t>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3DD2E-F407-4435-9D80-B298AF1ECE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7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6F240-B868-4658-868D-1B277606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in SAM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B3CDB4-BD57-4351-945A-91B0201B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54888"/>
            <a:ext cx="5760640" cy="48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D06EF-1397-4F3E-865A-EE10A8CC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Develop a (Gendered) CGE Model for the Analysis of Care?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6A2DC-D5C1-480F-9A12-ECA561A50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It can capture -- if appropriately structured and disaggregated</a:t>
            </a:r>
          </a:p>
          <a:p>
            <a:pPr lvl="1"/>
            <a:r>
              <a:rPr lang="en-US" dirty="0"/>
              <a:t>roles of different sources of care services (households, private sector, government)</a:t>
            </a:r>
          </a:p>
          <a:p>
            <a:pPr lvl="1"/>
            <a:r>
              <a:rPr lang="en-US" dirty="0"/>
              <a:t>links between care sectors, gendered time use, and gendered labor market</a:t>
            </a:r>
          </a:p>
          <a:p>
            <a:pPr lvl="1"/>
            <a:r>
              <a:rPr lang="en-US" dirty="0"/>
              <a:t>effects of government policies</a:t>
            </a:r>
          </a:p>
          <a:p>
            <a:pPr lvl="1"/>
            <a:r>
              <a:rPr lang="en-US" dirty="0"/>
              <a:t>role of care in development of the modeled economy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785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In CGE literature, degree of gender-awareness varies: only labor market, +unpaid domestic and care work, +leisure</a:t>
            </a:r>
          </a:p>
          <a:p>
            <a:pPr lvl="1"/>
            <a:r>
              <a:rPr lang="en-US" b="1" dirty="0"/>
              <a:t>Fontana and Wood 2000</a:t>
            </a:r>
            <a:r>
              <a:rPr lang="en-US" dirty="0"/>
              <a:t>; Fontana 2004, Fofana et al. 2005; Cockburn et al. 2007, </a:t>
            </a:r>
            <a:r>
              <a:rPr lang="en-US" dirty="0" err="1"/>
              <a:t>Mitik</a:t>
            </a:r>
            <a:r>
              <a:rPr lang="en-US" dirty="0"/>
              <a:t> and </a:t>
            </a:r>
            <a:r>
              <a:rPr lang="en-US" dirty="0" err="1"/>
              <a:t>Decaluwé</a:t>
            </a:r>
            <a:r>
              <a:rPr lang="en-US" dirty="0"/>
              <a:t> 2009, Fontana 2013, </a:t>
            </a:r>
            <a:r>
              <a:rPr lang="en-US" dirty="0" err="1"/>
              <a:t>Severini</a:t>
            </a:r>
            <a:r>
              <a:rPr lang="en-US" dirty="0"/>
              <a:t> et al. 2018</a:t>
            </a:r>
          </a:p>
          <a:p>
            <a:pPr lvl="1"/>
            <a:r>
              <a:rPr lang="en-US" dirty="0"/>
              <a:t>most papers focus on gender impact trade liberalization</a:t>
            </a:r>
          </a:p>
          <a:p>
            <a:pPr lvl="1"/>
            <a:r>
              <a:rPr lang="en-US" dirty="0"/>
              <a:t>also relevant, literature related to home production and tax policies: </a:t>
            </a:r>
            <a:r>
              <a:rPr lang="en-US" dirty="0" err="1"/>
              <a:t>Ferri</a:t>
            </a:r>
            <a:r>
              <a:rPr lang="en-US" dirty="0"/>
              <a:t> et al. 2005, Whalley and Zhao 2013</a:t>
            </a:r>
          </a:p>
        </p:txBody>
      </p:sp>
    </p:spTree>
    <p:extLst>
      <p:ext uri="{BB962C8B-B14F-4D97-AF65-F5344CB8AC3E}">
        <p14:creationId xmlns:p14="http://schemas.microsoft.com/office/powerpoint/2010/main" val="167176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B1338-97A8-4E90-B4B5-5BD5C09A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GEM-</a:t>
            </a:r>
            <a:r>
              <a:rPr lang="es-AR" dirty="0" err="1"/>
              <a:t>Care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CAEFC8-4C78-4EBB-8777-2E6ECA46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started from GEM-Core: a simpler country CGE model coded in GAMS (</a:t>
            </a:r>
            <a:r>
              <a:rPr lang="en-US" dirty="0" err="1"/>
              <a:t>Cicowiez</a:t>
            </a:r>
            <a:r>
              <a:rPr lang="en-US" dirty="0"/>
              <a:t> and Lofgren 2017) that may be used</a:t>
            </a:r>
          </a:p>
          <a:p>
            <a:pPr lvl="1"/>
            <a:r>
              <a:rPr lang="en-US" dirty="0"/>
              <a:t>in comparative-static or dynamic-recursive modes </a:t>
            </a:r>
          </a:p>
          <a:p>
            <a:pPr lvl="1"/>
            <a:r>
              <a:rPr lang="en-US" dirty="0"/>
              <a:t>with or without Excel-based interface (appropriate for training)</a:t>
            </a:r>
          </a:p>
          <a:p>
            <a:r>
              <a:rPr lang="en-US" dirty="0"/>
              <a:t>It is being developed, drawing on features in MAMS (Lofgren et al. 2013) and the gendered CGE literature</a:t>
            </a:r>
          </a:p>
          <a:p>
            <a:pPr lvl="1"/>
            <a:r>
              <a:rPr lang="en-US" dirty="0"/>
              <a:t>AU project; template model that is relevant to gender analysis across different country types</a:t>
            </a:r>
          </a:p>
        </p:txBody>
      </p:sp>
    </p:spTree>
    <p:extLst>
      <p:ext uri="{BB962C8B-B14F-4D97-AF65-F5344CB8AC3E}">
        <p14:creationId xmlns:p14="http://schemas.microsoft.com/office/powerpoint/2010/main" val="364252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80D93-D30D-417C-9745-46CF0B3E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GEM-</a:t>
            </a:r>
            <a:r>
              <a:rPr lang="es-AR" dirty="0" err="1"/>
              <a:t>Care</a:t>
            </a:r>
            <a:r>
              <a:rPr lang="es-AR" dirty="0"/>
              <a:t> – cont.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D3561-4E22-4B9F-9548-1820D208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It shares features with Fontana and Wood (2000):</a:t>
            </a:r>
          </a:p>
          <a:p>
            <a:pPr lvl="1"/>
            <a:r>
              <a:rPr lang="en-US" dirty="0"/>
              <a:t>activities and commodities cover both GDP and non-GDP (or household) production, the latter including </a:t>
            </a:r>
            <a:r>
              <a:rPr lang="en-US" b="1" dirty="0"/>
              <a:t>leisure and household service production for own consumption</a:t>
            </a:r>
          </a:p>
          <a:p>
            <a:pPr lvl="1"/>
            <a:r>
              <a:rPr lang="en-US" dirty="0"/>
              <a:t>time use (a production input) is gendered and split into </a:t>
            </a:r>
          </a:p>
          <a:p>
            <a:pPr lvl="2"/>
            <a:r>
              <a:rPr lang="en-US" dirty="0"/>
              <a:t>discretionary (endogenous)</a:t>
            </a:r>
          </a:p>
          <a:p>
            <a:pPr lvl="2"/>
            <a:r>
              <a:rPr lang="en-US" dirty="0"/>
              <a:t>non-discretionary (exogenous; time satisfying basic needs like sleep, hygiene)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056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A3F06-532D-42A4-ACCA-FC3291E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GEM-</a:t>
            </a:r>
            <a:r>
              <a:rPr lang="es-AR" dirty="0" err="1"/>
              <a:t>Care</a:t>
            </a:r>
            <a:r>
              <a:rPr lang="es-AR" dirty="0"/>
              <a:t> – cont.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61FDE-5407-4F5B-8B62-92C8DCE1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Also,</a:t>
            </a:r>
          </a:p>
          <a:p>
            <a:pPr lvl="1"/>
            <a:r>
              <a:rPr lang="en-US" dirty="0"/>
              <a:t>services  produced by the household and the GDP (private/government) are imperfect substitutes in household demand, using a nested structure</a:t>
            </a:r>
          </a:p>
          <a:p>
            <a:pPr lvl="1"/>
            <a:r>
              <a:rPr lang="en-US" dirty="0"/>
              <a:t>wage discrimination à la Becker (a first for CGE models): part of male-female wage gap attributed to discrimination against females (= wage setting based on underestimate of the marginal productivities of women relative to men)</a:t>
            </a:r>
          </a:p>
          <a:p>
            <a:r>
              <a:rPr lang="en-US" dirty="0"/>
              <a:t>Following GEM-Core and MAMS, expanded treatment of government (policy tools, including care subsidies; sources of revenue and financing).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401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AFDF4-5D75-4A2F-B627-DF17935E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29FE53-06F9-4039-AB78-E6A422D5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920880" cy="5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1" y="56629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unpaid care and leisure “produced” using own labor; relevant with multiple households.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BE6B8B-7381-40B4-B535-D7BF947E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68760"/>
            <a:ext cx="8640958" cy="43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86EFC-BF18-4C84-A790-9D3793D6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illustrative application to colombia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D703B4-E2D8-4452-A86C-274DF0EBC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(this section is inspired by López et al. 2015)</a:t>
            </a:r>
          </a:p>
        </p:txBody>
      </p:sp>
    </p:spTree>
    <p:extLst>
      <p:ext uri="{BB962C8B-B14F-4D97-AF65-F5344CB8AC3E}">
        <p14:creationId xmlns:p14="http://schemas.microsoft.com/office/powerpoint/2010/main" val="185584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Domestic and Care Work or Reproductive Sector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It comprises</a:t>
            </a:r>
          </a:p>
          <a:p>
            <a:pPr lvl="1"/>
            <a:r>
              <a:rPr lang="en-US" dirty="0"/>
              <a:t>housework such as meal preparation, shopping, laundry, and cleaning</a:t>
            </a:r>
          </a:p>
          <a:p>
            <a:pPr lvl="1"/>
            <a:r>
              <a:rPr lang="en-US" dirty="0"/>
              <a:t>direct care of persons</a:t>
            </a:r>
          </a:p>
          <a:p>
            <a:r>
              <a:rPr lang="en-US" dirty="0"/>
              <a:t>It can be paid (i.e., provided by the market or government) or unpaid</a:t>
            </a:r>
          </a:p>
          <a:p>
            <a:pPr lvl="1"/>
            <a:r>
              <a:rPr lang="en-US" dirty="0"/>
              <a:t>if unpaid (i.e., consumed within the same household), it is outside the SNA</a:t>
            </a:r>
          </a:p>
        </p:txBody>
      </p:sp>
    </p:spTree>
    <p:extLst>
      <p:ext uri="{BB962C8B-B14F-4D97-AF65-F5344CB8AC3E}">
        <p14:creationId xmlns:p14="http://schemas.microsoft.com/office/powerpoint/2010/main" val="43175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 General Equilibrium Analysis of Time Use and Unpaid Domestic and Care Work: GEM-Care and Illustrative Application to Colombia: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Martín Cicowiez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(CEDLAS-UNLP)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56612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Presentation at Workshop “</a:t>
            </a:r>
            <a:r>
              <a:rPr lang="en-US" sz="2400" dirty="0" err="1"/>
              <a:t>Género</a:t>
            </a:r>
            <a:r>
              <a:rPr lang="en-US" sz="2400" dirty="0"/>
              <a:t> y </a:t>
            </a:r>
            <a:r>
              <a:rPr lang="en-US" sz="2400" dirty="0" err="1"/>
              <a:t>Economía</a:t>
            </a:r>
            <a:r>
              <a:rPr lang="en-US" sz="2400" dirty="0"/>
              <a:t>”, Pontificia Universidad </a:t>
            </a:r>
            <a:r>
              <a:rPr lang="en-US" sz="2400" dirty="0" err="1"/>
              <a:t>Javeriana</a:t>
            </a:r>
            <a:r>
              <a:rPr lang="en-US" sz="2400" dirty="0"/>
              <a:t>, Villa de Leyva, Colombia, </a:t>
            </a:r>
            <a:r>
              <a:rPr lang="en-US" sz="2400" dirty="0" err="1"/>
              <a:t>Septiembre</a:t>
            </a:r>
            <a:r>
              <a:rPr lang="en-US" sz="2400" dirty="0"/>
              <a:t> 26-28, 2019</a:t>
            </a:r>
          </a:p>
        </p:txBody>
      </p:sp>
    </p:spTree>
    <p:extLst>
      <p:ext uri="{BB962C8B-B14F-4D97-AF65-F5344CB8AC3E}">
        <p14:creationId xmlns:p14="http://schemas.microsoft.com/office/powerpoint/2010/main" val="1825110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work within and outside the SNA by gender; Colombia 2015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4182" y="556888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what would be the impact of increased public financing of care services? (e.g., child and elderly care services).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7FB39D-BB9E-4CBF-9527-E73A2E60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82" y="1592923"/>
            <a:ext cx="8640960" cy="39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4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GEM-Care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Again,</a:t>
            </a:r>
          </a:p>
          <a:p>
            <a:pPr lvl="1"/>
            <a:r>
              <a:rPr lang="en-US" dirty="0"/>
              <a:t>two level VA production function: imperfect substitution between male and female labor</a:t>
            </a:r>
          </a:p>
          <a:p>
            <a:pPr lvl="1"/>
            <a:r>
              <a:rPr lang="en-US" dirty="0"/>
              <a:t>two-level utility function: imperfect substitution between GDP and non-GDP domestic and care services</a:t>
            </a:r>
          </a:p>
          <a:p>
            <a:pPr lvl="1"/>
            <a:r>
              <a:rPr lang="en-US" dirty="0"/>
              <a:t>endogenous allocation of discretionary time: market, social reproduction, and leisure</a:t>
            </a:r>
          </a:p>
          <a:p>
            <a:pPr lvl="1"/>
            <a:r>
              <a:rPr lang="en-US" dirty="0"/>
              <a:t>modeling of leisure and unpaid domestic and care work: consumption of household-specific commodities produced using own male and female labor</a:t>
            </a:r>
          </a:p>
          <a:p>
            <a:pPr lvl="1"/>
            <a:r>
              <a:rPr lang="en-US" dirty="0"/>
              <a:t>formal and informal segments in labor market – not fully included</a:t>
            </a:r>
          </a:p>
          <a:p>
            <a:pPr lvl="1"/>
            <a:r>
              <a:rPr lang="en-US" dirty="0"/>
              <a:t>travel time modeled as iceberg cost – not included</a:t>
            </a:r>
          </a:p>
        </p:txBody>
      </p:sp>
    </p:spTree>
    <p:extLst>
      <p:ext uri="{BB962C8B-B14F-4D97-AF65-F5344CB8AC3E}">
        <p14:creationId xmlns:p14="http://schemas.microsoft.com/office/powerpoint/2010/main" val="333315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Data: Extended SAM Colombia 2015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main (non-standard) data sources:</a:t>
            </a:r>
          </a:p>
          <a:p>
            <a:pPr lvl="1"/>
            <a:r>
              <a:rPr lang="en-US" dirty="0"/>
              <a:t>2012-2013 National Survey on Time Use (ENUT)</a:t>
            </a:r>
          </a:p>
          <a:p>
            <a:pPr lvl="1"/>
            <a:r>
              <a:rPr lang="en-US" dirty="0"/>
              <a:t>2015 Satellite Account on the Economy of Care</a:t>
            </a:r>
          </a:p>
          <a:p>
            <a:pPr lvl="1"/>
            <a:r>
              <a:rPr lang="en-US" b="1" dirty="0"/>
              <a:t>both data sources required by Law 1413 from 2010</a:t>
            </a:r>
          </a:p>
          <a:p>
            <a:r>
              <a:rPr lang="en-US" dirty="0"/>
              <a:t>Besides, had to value </a:t>
            </a:r>
          </a:p>
          <a:p>
            <a:pPr lvl="1"/>
            <a:r>
              <a:rPr lang="en-US" dirty="0"/>
              <a:t>unpaid domestic and care work: replacement cost</a:t>
            </a:r>
          </a:p>
          <a:p>
            <a:pPr lvl="1"/>
            <a:r>
              <a:rPr lang="en-US" dirty="0"/>
              <a:t>leisure time: average market wage, by gender</a:t>
            </a:r>
          </a:p>
          <a:p>
            <a:r>
              <a:rPr lang="en-US" dirty="0"/>
              <a:t>SAM dimensions: </a:t>
            </a:r>
          </a:p>
          <a:p>
            <a:pPr lvl="1"/>
            <a:r>
              <a:rPr lang="en-US" dirty="0"/>
              <a:t>16 activities and commodities</a:t>
            </a:r>
          </a:p>
          <a:p>
            <a:pPr lvl="2"/>
            <a:r>
              <a:rPr lang="en-US" dirty="0"/>
              <a:t>including paid and unpaid domestic and care services, and leisure by gender</a:t>
            </a:r>
          </a:p>
          <a:p>
            <a:pPr lvl="1"/>
            <a:r>
              <a:rPr lang="en-US" dirty="0"/>
              <a:t>6 factors (lab-f, lab-m, cap, land, </a:t>
            </a:r>
            <a:r>
              <a:rPr lang="en-US" dirty="0" err="1"/>
              <a:t>ext</a:t>
            </a:r>
            <a:r>
              <a:rPr lang="en-US" dirty="0"/>
              <a:t>, </a:t>
            </a:r>
            <a:r>
              <a:rPr lang="en-US" dirty="0" err="1"/>
              <a:t>natres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institutions (households, enterprise, </a:t>
            </a:r>
            <a:r>
              <a:rPr lang="en-US" dirty="0" err="1"/>
              <a:t>gov</a:t>
            </a:r>
            <a:r>
              <a:rPr lang="en-US" dirty="0"/>
              <a:t>, </a:t>
            </a:r>
            <a:r>
              <a:rPr lang="en-US" dirty="0" err="1"/>
              <a:t>RoW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77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Non-SNA Sectors in SAM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Unpaid Domestic and Care Work</a:t>
            </a:r>
          </a:p>
          <a:p>
            <a:pPr lvl="1"/>
            <a:r>
              <a:rPr lang="en-US" dirty="0"/>
              <a:t>unpaid domestic services for household and family members</a:t>
            </a:r>
          </a:p>
          <a:p>
            <a:pPr lvl="1"/>
            <a:r>
              <a:rPr lang="en-US" dirty="0"/>
              <a:t>unpaid caregiving services for household and family members</a:t>
            </a:r>
          </a:p>
          <a:p>
            <a:r>
              <a:rPr lang="en-US" dirty="0"/>
              <a:t>Leisure</a:t>
            </a:r>
          </a:p>
          <a:p>
            <a:pPr lvl="1"/>
            <a:r>
              <a:rPr lang="en-US" dirty="0"/>
              <a:t>culture, leisure, mass-media, and sports practices</a:t>
            </a:r>
          </a:p>
          <a:p>
            <a:pPr lvl="1"/>
            <a:r>
              <a:rPr lang="en-US" dirty="0"/>
              <a:t>excludes personal care (e.g., sleeping)</a:t>
            </a:r>
          </a:p>
          <a:p>
            <a:r>
              <a:rPr lang="en-US" dirty="0">
                <a:latin typeface="Calibri"/>
                <a:cs typeface="Calibri"/>
              </a:rPr>
              <a:t>→</a:t>
            </a:r>
            <a:r>
              <a:rPr lang="en-US" dirty="0"/>
              <a:t>SAM excludes time devoted to self-care and maintenance.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29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C8079-4836-4512-90F9-A55F0059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Gendered (</a:t>
            </a:r>
            <a:r>
              <a:rPr lang="en-US" dirty="0" err="1"/>
              <a:t>GDP+Non-GDP</a:t>
            </a:r>
            <a:r>
              <a:rPr lang="en-US" dirty="0"/>
              <a:t>) Macro SAM Colombia 2015 (GDP%)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9E29E-8292-4D16-A138-C6E945D1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18705"/>
            <a:ext cx="8928992" cy="46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8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3B646-BDA5-4103-99E2-6FF8830D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in SAM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27ACA1-E1B6-4E39-AAC5-97B7DC45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24" y="1268759"/>
            <a:ext cx="4968552" cy="55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6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Sectoral Value Added SNA and Non- (trillion pesos)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6314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GEM-Care Colombia 2015 Dataset.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809538-E7A5-4754-BDBE-A75EF230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200800" cy="43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Gender Composition of Labor Demand by Activity (%)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6314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GEM-Care Colombia 2015 Dataset.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258B42-F849-45DA-8A2C-3AEF5965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988839"/>
            <a:ext cx="6696744" cy="43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Use by Gender (%)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6314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GEM-Care Colombia 2015 Dataset.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810868-2099-4303-AE30-9EB4A2D6A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1890"/>
            <a:ext cx="8640960" cy="44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6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Elasticities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Top Nest VA</a:t>
            </a:r>
          </a:p>
          <a:p>
            <a:pPr lvl="1"/>
            <a:r>
              <a:rPr lang="en-US" dirty="0" err="1">
                <a:cs typeface="Calibri"/>
              </a:rPr>
              <a:t>agr</a:t>
            </a:r>
            <a:r>
              <a:rPr lang="en-US" dirty="0">
                <a:cs typeface="Calibri"/>
              </a:rPr>
              <a:t>: 0.25</a:t>
            </a:r>
          </a:p>
          <a:p>
            <a:pPr lvl="1"/>
            <a:r>
              <a:rPr lang="en-US" dirty="0">
                <a:cs typeface="Calibri"/>
              </a:rPr>
              <a:t>min: 0.2</a:t>
            </a:r>
          </a:p>
          <a:p>
            <a:pPr lvl="1"/>
            <a:r>
              <a:rPr lang="en-US" dirty="0">
                <a:cs typeface="Calibri"/>
              </a:rPr>
              <a:t>other: 0.95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/>
              <a:t>Bottom Nest VA -- substitution male/female -- </a:t>
            </a:r>
            <a:r>
              <a:rPr lang="en-US" b="1" dirty="0">
                <a:cs typeface="Calibri"/>
              </a:rPr>
              <a:t>values reflect rigidity in gender roles</a:t>
            </a:r>
          </a:p>
          <a:p>
            <a:pPr lvl="1"/>
            <a:r>
              <a:rPr lang="en-US" dirty="0"/>
              <a:t>GDP: 0.5</a:t>
            </a:r>
          </a:p>
          <a:p>
            <a:pPr lvl="1"/>
            <a:r>
              <a:rPr lang="en-US" dirty="0"/>
              <a:t>reproduction: 0.25</a:t>
            </a:r>
          </a:p>
          <a:p>
            <a:pPr lvl="1"/>
            <a:r>
              <a:rPr lang="en-US" dirty="0"/>
              <a:t>leisure: by gender – no substitution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Price Elasticities in LES</a:t>
            </a:r>
          </a:p>
          <a:p>
            <a:pPr lvl="1"/>
            <a:r>
              <a:rPr lang="en-US" dirty="0" err="1">
                <a:cs typeface="Calibri"/>
              </a:rPr>
              <a:t>agr</a:t>
            </a:r>
            <a:r>
              <a:rPr lang="en-US" dirty="0">
                <a:cs typeface="Calibri"/>
              </a:rPr>
              <a:t>: -0.85</a:t>
            </a:r>
          </a:p>
          <a:p>
            <a:pPr lvl="1"/>
            <a:r>
              <a:rPr lang="en-US" b="1" dirty="0">
                <a:cs typeface="Calibri"/>
              </a:rPr>
              <a:t>reproduction: -0.5</a:t>
            </a:r>
          </a:p>
          <a:p>
            <a:pPr lvl="1"/>
            <a:r>
              <a:rPr lang="en-US" b="1" dirty="0">
                <a:cs typeface="Calibri"/>
              </a:rPr>
              <a:t>leisure: -0.85</a:t>
            </a:r>
          </a:p>
          <a:p>
            <a:pPr lvl="1"/>
            <a:r>
              <a:rPr lang="en-US" dirty="0">
                <a:cs typeface="Calibri"/>
              </a:rPr>
              <a:t>other: -1</a:t>
            </a:r>
          </a:p>
          <a:p>
            <a:r>
              <a:rPr lang="en-US" b="1" dirty="0">
                <a:cs typeface="Calibri"/>
              </a:rPr>
              <a:t>GDP/Non-GDP</a:t>
            </a:r>
          </a:p>
          <a:p>
            <a:pPr lvl="1"/>
            <a:r>
              <a:rPr lang="en-US" dirty="0">
                <a:cs typeface="Calibri"/>
              </a:rPr>
              <a:t>reproduction: 1.5</a:t>
            </a:r>
          </a:p>
          <a:p>
            <a:r>
              <a:rPr lang="en-US" dirty="0" err="1">
                <a:cs typeface="Calibri"/>
              </a:rPr>
              <a:t>Armington</a:t>
            </a:r>
            <a:r>
              <a:rPr lang="en-US" dirty="0">
                <a:cs typeface="Calibri"/>
              </a:rPr>
              <a:t> and CET </a:t>
            </a:r>
          </a:p>
          <a:p>
            <a:pPr lvl="1"/>
            <a:r>
              <a:rPr lang="en-US" dirty="0" err="1">
                <a:cs typeface="Calibri"/>
              </a:rPr>
              <a:t>agr</a:t>
            </a:r>
            <a:r>
              <a:rPr lang="en-US" dirty="0">
                <a:cs typeface="Calibri"/>
              </a:rPr>
              <a:t> and min: 2</a:t>
            </a:r>
          </a:p>
          <a:p>
            <a:pPr lvl="1"/>
            <a:r>
              <a:rPr lang="en-US" dirty="0" err="1">
                <a:cs typeface="Calibri"/>
              </a:rPr>
              <a:t>mnfc</a:t>
            </a:r>
            <a:r>
              <a:rPr lang="en-US" dirty="0">
                <a:cs typeface="Calibri"/>
              </a:rPr>
              <a:t>: 1.5</a:t>
            </a:r>
          </a:p>
          <a:p>
            <a:pPr lvl="1"/>
            <a:r>
              <a:rPr lang="en-US" dirty="0">
                <a:cs typeface="Calibri"/>
              </a:rPr>
              <a:t>other </a:t>
            </a:r>
            <a:r>
              <a:rPr lang="en-US" dirty="0" err="1">
                <a:cs typeface="Calibri"/>
              </a:rPr>
              <a:t>indust</a:t>
            </a:r>
            <a:r>
              <a:rPr lang="en-US" dirty="0">
                <a:cs typeface="Calibri"/>
              </a:rPr>
              <a:t> and svc: 0.8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3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B187A-2EE3-4D6C-8A21-BB22877D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Contents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49851-A4B5-4AE4-849A-6379C1436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Computable General Equilibrium (CGE) and Social Accounting Matrix: A Primer</a:t>
            </a:r>
          </a:p>
          <a:p>
            <a:r>
              <a:rPr lang="en-US" dirty="0"/>
              <a:t>GEM-Care: A Gendered CGE Model for the Analysis of Care </a:t>
            </a:r>
          </a:p>
          <a:p>
            <a:pPr lvl="1"/>
            <a:r>
              <a:rPr lang="en-US" dirty="0"/>
              <a:t>and data needs = gendered SAM</a:t>
            </a:r>
          </a:p>
          <a:p>
            <a:r>
              <a:rPr lang="en-US" dirty="0"/>
              <a:t>Illustrative Application of GEM-Care to Colombia</a:t>
            </a:r>
          </a:p>
        </p:txBody>
      </p:sp>
    </p:spTree>
    <p:extLst>
      <p:ext uri="{BB962C8B-B14F-4D97-AF65-F5344CB8AC3E}">
        <p14:creationId xmlns:p14="http://schemas.microsoft.com/office/powerpoint/2010/main" val="1676729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Closure and Factor Markets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To assess impact on welfare using static model,</a:t>
            </a:r>
          </a:p>
          <a:p>
            <a:pPr lvl="1"/>
            <a:r>
              <a:rPr lang="en-US" dirty="0">
                <a:cs typeface="Calibri"/>
              </a:rPr>
              <a:t>Current Account </a:t>
            </a:r>
            <a:r>
              <a:rPr lang="en-US" dirty="0" err="1">
                <a:cs typeface="Calibri"/>
              </a:rPr>
              <a:t>BoP</a:t>
            </a:r>
            <a:r>
              <a:rPr lang="en-US" dirty="0">
                <a:cs typeface="Calibri"/>
              </a:rPr>
              <a:t>: flexible exchange rate</a:t>
            </a:r>
          </a:p>
          <a:p>
            <a:pPr lvl="1"/>
            <a:r>
              <a:rPr lang="en-US" dirty="0">
                <a:cs typeface="Calibri"/>
              </a:rPr>
              <a:t>Government Budget: flexible direct tax rate</a:t>
            </a:r>
          </a:p>
          <a:p>
            <a:pPr lvl="1"/>
            <a:r>
              <a:rPr lang="en-US" dirty="0">
                <a:cs typeface="Calibri"/>
              </a:rPr>
              <a:t>Savings-Investment: flexible marginal propensity to save</a:t>
            </a:r>
          </a:p>
          <a:p>
            <a:r>
              <a:rPr lang="en-US" dirty="0">
                <a:cs typeface="Calibri"/>
              </a:rPr>
              <a:t>Factor Markets</a:t>
            </a:r>
          </a:p>
          <a:p>
            <a:pPr lvl="1"/>
            <a:r>
              <a:rPr lang="en-US" dirty="0">
                <a:cs typeface="Calibri"/>
              </a:rPr>
              <a:t>labor: perfectly mobile</a:t>
            </a:r>
          </a:p>
          <a:p>
            <a:pPr lvl="1"/>
            <a:r>
              <a:rPr lang="en-US" dirty="0">
                <a:cs typeface="Calibri"/>
              </a:rPr>
              <a:t>capital and natural resources: sector-specific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95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sub</a:t>
            </a:r>
            <a:r>
              <a:rPr lang="en-US" dirty="0"/>
              <a:t>: government subsidizes households’ consumption of market domestic and care work (25%)</a:t>
            </a:r>
          </a:p>
          <a:p>
            <a:r>
              <a:rPr lang="en-US" b="1" dirty="0" err="1"/>
              <a:t>pweagr</a:t>
            </a:r>
            <a:r>
              <a:rPr lang="en-US" dirty="0"/>
              <a:t>: 50% increase in world export price of agriculture products</a:t>
            </a:r>
          </a:p>
          <a:p>
            <a:pPr lvl="1"/>
            <a:r>
              <a:rPr lang="en-US" dirty="0"/>
              <a:t>10.4% total SNA employment</a:t>
            </a:r>
          </a:p>
          <a:p>
            <a:r>
              <a:rPr lang="en-US" b="1" dirty="0" err="1"/>
              <a:t>infor</a:t>
            </a:r>
            <a:r>
              <a:rPr lang="en-US" dirty="0"/>
              <a:t>: reduction of informality rate for paid domestic workers – tax on factor use (20%; =</a:t>
            </a:r>
            <a:r>
              <a:rPr lang="en-US" dirty="0" err="1"/>
              <a:t>avg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comprises a significant part of the (global) workforce in informal employment </a:t>
            </a:r>
          </a:p>
          <a:p>
            <a:r>
              <a:rPr lang="en-US" dirty="0"/>
              <a:t>In addition, test sensitivity of results to (a) various elasticities, and (b) presence of leisure and reproduction.</a:t>
            </a:r>
          </a:p>
        </p:txBody>
      </p:sp>
    </p:spTree>
    <p:extLst>
      <p:ext uri="{BB962C8B-B14F-4D97-AF65-F5344CB8AC3E}">
        <p14:creationId xmlns:p14="http://schemas.microsoft.com/office/powerpoint/2010/main" val="3222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94784-D307-4350-9F09-B5E99A50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Transmission Channels Scenario </a:t>
            </a:r>
            <a:r>
              <a:rPr lang="en-US" b="1" dirty="0"/>
              <a:t>sub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7FA4D7-0D9C-4FC4-BFE8-249A52295904}"/>
              </a:ext>
            </a:extLst>
          </p:cNvPr>
          <p:cNvSpPr txBox="1"/>
          <p:nvPr/>
        </p:nvSpPr>
        <p:spPr>
          <a:xfrm>
            <a:off x="251520" y="55892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key to explain results is (a) sectoral factor intensity (care [GDP and non-GDP] is intensive in female labor), and (b) low </a:t>
            </a:r>
            <a:r>
              <a:rPr lang="en-US" sz="2400" dirty="0" err="1"/>
              <a:t>elast</a:t>
            </a:r>
            <a:r>
              <a:rPr lang="en-US" sz="2400" dirty="0"/>
              <a:t> of </a:t>
            </a:r>
            <a:r>
              <a:rPr lang="en-US" sz="2400" dirty="0" err="1"/>
              <a:t>subst</a:t>
            </a:r>
            <a:r>
              <a:rPr lang="en-US" sz="2400" dirty="0"/>
              <a:t> between female and male labor in care production.</a:t>
            </a: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958AAF-CCEB-4615-8C94-575FDA9F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66" y="1988840"/>
            <a:ext cx="8637114" cy="3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Time Use with Central Elasticities (mill hours)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F0D8AF-C203-4DD3-B9B0-EC58BAB0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93499"/>
            <a:ext cx="8640960" cy="46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0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Time Use with Central Elasticities (%)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503DA1-57CF-4A05-942A-16F63F1DB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93499"/>
            <a:ext cx="8640960" cy="46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1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Factor Incomes (Wage Bill) (%); may be linked to the bargaining power of women within the household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636546-CA8B-4FA5-B165-28F0600B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39"/>
            <a:ext cx="5760640" cy="44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SNA GDP Components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898ED8-104A-47D7-AD22-86BE870A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72910"/>
            <a:ext cx="8640960" cy="44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54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A839AF-97A5-47C1-AD60-4F0E5E07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1451"/>
            <a:ext cx="6480720" cy="46878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93A4DD-ACBD-4D15-8F68-A5696A56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Household Consumption – Welfare (%)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93927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on Time Use Scenario </a:t>
            </a:r>
            <a:r>
              <a:rPr lang="en-US" b="1" dirty="0"/>
              <a:t>sub</a:t>
            </a:r>
            <a:r>
              <a:rPr lang="en-US" dirty="0"/>
              <a:t>: Sensitivity Analysis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To single out key elasticities, use Monte Carlo approach</a:t>
            </a:r>
          </a:p>
          <a:p>
            <a:pPr lvl="1"/>
            <a:r>
              <a:rPr lang="en-US" dirty="0"/>
              <a:t>elasticities uniformly distributed around their central value; range of variation is +/- 75% </a:t>
            </a:r>
          </a:p>
          <a:p>
            <a:pPr lvl="1"/>
            <a:r>
              <a:rPr lang="en-US" dirty="0"/>
              <a:t>solve the model several (currently, only 1000) times with different (randomly selected) sets of elasticities</a:t>
            </a:r>
          </a:p>
          <a:p>
            <a:pPr lvl="1"/>
            <a:r>
              <a:rPr lang="en-US" dirty="0"/>
              <a:t>regress results in elasticity values (OLS)</a:t>
            </a:r>
          </a:p>
          <a:p>
            <a:r>
              <a:rPr lang="en-US" dirty="0"/>
              <a:t>Two key elasticities to explain change in female time use: </a:t>
            </a:r>
          </a:p>
          <a:p>
            <a:pPr lvl="2"/>
            <a:r>
              <a:rPr lang="en-US" dirty="0"/>
              <a:t>substitution </a:t>
            </a:r>
            <a:r>
              <a:rPr lang="en-US" dirty="0" err="1"/>
              <a:t>bt</a:t>
            </a:r>
            <a:r>
              <a:rPr lang="en-US" dirty="0"/>
              <a:t> GDP and non-GDP reproductive svc</a:t>
            </a:r>
          </a:p>
          <a:p>
            <a:pPr lvl="2"/>
            <a:r>
              <a:rPr lang="en-US" dirty="0"/>
              <a:t>price-elasticity of female leisure</a:t>
            </a:r>
          </a:p>
        </p:txBody>
      </p:sp>
    </p:spTree>
    <p:extLst>
      <p:ext uri="{BB962C8B-B14F-4D97-AF65-F5344CB8AC3E}">
        <p14:creationId xmlns:p14="http://schemas.microsoft.com/office/powerpoint/2010/main" val="1924659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Analysis Female Labor Indicators (%): Scenario </a:t>
            </a:r>
            <a:r>
              <a:rPr lang="en-US" b="1" dirty="0"/>
              <a:t>sub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AE7A31-C161-41E0-AED1-09A29376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11" y="2013644"/>
            <a:ext cx="8604369" cy="44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CGE model?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A CGE model is the computer representation of a real economy; links between</a:t>
            </a:r>
          </a:p>
          <a:p>
            <a:pPr lvl="1"/>
            <a:r>
              <a:rPr lang="en-US" dirty="0"/>
              <a:t>(multiple) productive sectors, factors, households, government, and </a:t>
            </a:r>
            <a:r>
              <a:rPr lang="en-US" dirty="0" err="1"/>
              <a:t>BoP</a:t>
            </a:r>
            <a:endParaRPr lang="en-US" dirty="0"/>
          </a:p>
          <a:p>
            <a:r>
              <a:rPr lang="en-US" dirty="0"/>
              <a:t>Mathematically, a CGE model is a system of simultaneous non-linear equations.</a:t>
            </a:r>
          </a:p>
          <a:p>
            <a:r>
              <a:rPr lang="en-US" dirty="0"/>
              <a:t>Types of equations:</a:t>
            </a:r>
          </a:p>
          <a:p>
            <a:pPr lvl="1"/>
            <a:r>
              <a:rPr lang="en-US" dirty="0"/>
              <a:t>behavioral (e.g., profit maximizing producers)</a:t>
            </a:r>
          </a:p>
          <a:p>
            <a:pPr lvl="1"/>
            <a:r>
              <a:rPr lang="en-US" dirty="0"/>
              <a:t>balance/equilibrium (e.g., savings = investment)</a:t>
            </a:r>
          </a:p>
          <a:p>
            <a:pPr lvl="1"/>
            <a:r>
              <a:rPr lang="en-US" dirty="0"/>
              <a:t>definitions (e.g., household income)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4632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89194-2EDE-4F7F-BA7B-0FFFAB6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Analysis Female Labor Indicators: Scenario </a:t>
            </a:r>
            <a:r>
              <a:rPr lang="en-US" b="1" dirty="0" err="1"/>
              <a:t>pweagr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5A268C-FB15-4B4E-95DB-D7EB3C76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640960" cy="44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5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Firstly, what are the relevant policy questions?</a:t>
            </a:r>
          </a:p>
          <a:p>
            <a:pPr lvl="1"/>
            <a:r>
              <a:rPr lang="en-US" dirty="0"/>
              <a:t>the answer will guide further model development</a:t>
            </a:r>
          </a:p>
          <a:p>
            <a:r>
              <a:rPr lang="en-US" dirty="0"/>
              <a:t>Next Steps?</a:t>
            </a:r>
          </a:p>
          <a:p>
            <a:pPr lvl="1"/>
            <a:r>
              <a:rPr lang="en-US" dirty="0"/>
              <a:t>detailed break down of the non-GDP sector</a:t>
            </a:r>
          </a:p>
          <a:p>
            <a:pPr lvl="2"/>
            <a:r>
              <a:rPr lang="en-US" dirty="0"/>
              <a:t>services included in household work do not have all the same characteristics</a:t>
            </a:r>
          </a:p>
          <a:p>
            <a:pPr lvl="2"/>
            <a:r>
              <a:rPr lang="en-US" dirty="0"/>
              <a:t>free time vs. idle time (e.g., travel time)</a:t>
            </a:r>
          </a:p>
          <a:p>
            <a:pPr lvl="1"/>
            <a:r>
              <a:rPr lang="en-US" dirty="0"/>
              <a:t>explicit link between care and the productivity of the labor force</a:t>
            </a:r>
          </a:p>
          <a:p>
            <a:pPr lvl="2"/>
            <a:r>
              <a:rPr lang="en-US" dirty="0"/>
              <a:t>investment aspect of care </a:t>
            </a:r>
          </a:p>
          <a:p>
            <a:pPr lvl="2"/>
            <a:r>
              <a:rPr lang="en-US" dirty="0"/>
              <a:t>effects of maternal care on children’s nutritional status and school performance</a:t>
            </a:r>
          </a:p>
          <a:p>
            <a:pPr lvl="2"/>
            <a:r>
              <a:rPr lang="en-US" dirty="0"/>
              <a:t>children’s time</a:t>
            </a:r>
          </a:p>
        </p:txBody>
      </p:sp>
    </p:spTree>
    <p:extLst>
      <p:ext uri="{BB962C8B-B14F-4D97-AF65-F5344CB8AC3E}">
        <p14:creationId xmlns:p14="http://schemas.microsoft.com/office/powerpoint/2010/main" val="575061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BA1FB-717C-4C15-BFB2-01C451F0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 – cont.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9B90E-9AB5-43B6-97C5-A95CABC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Steps? – cont.</a:t>
            </a:r>
          </a:p>
          <a:p>
            <a:pPr lvl="1"/>
            <a:r>
              <a:rPr lang="en-US" dirty="0"/>
              <a:t>how to split households? by care needs (children, elderly)</a:t>
            </a:r>
          </a:p>
          <a:p>
            <a:pPr lvl="1"/>
            <a:r>
              <a:rPr lang="en-US" dirty="0"/>
              <a:t>how to model labor supply? currently, labor/leisure choice</a:t>
            </a:r>
          </a:p>
          <a:p>
            <a:pPr lvl="1"/>
            <a:r>
              <a:rPr lang="en-US" dirty="0"/>
              <a:t>how to split GDP sectors? to capture female employment options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3931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6A62B-4EB3-49E2-9E3D-1C81EFFB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06DC4-0FC2-4796-B73F-B1C8133DD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796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8A5F7-292B-4725-9558-C7482EDA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GEM Care – factor and commodity flows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8430A7-554B-46B8-884D-06652865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following figure shows the structure of factor service and product flows in the model. </a:t>
            </a:r>
          </a:p>
          <a:p>
            <a:r>
              <a:rPr lang="en-US" dirty="0"/>
              <a:t>The disaggregation in figure (stylized) is</a:t>
            </a:r>
          </a:p>
          <a:p>
            <a:pPr lvl="1"/>
            <a:r>
              <a:rPr lang="en-US" dirty="0"/>
              <a:t>households: 2</a:t>
            </a:r>
          </a:p>
          <a:p>
            <a:pPr lvl="1"/>
            <a:r>
              <a:rPr lang="en-US" dirty="0"/>
              <a:t>factors: labor (male, female), capital (private, government)</a:t>
            </a:r>
          </a:p>
          <a:p>
            <a:pPr lvl="1"/>
            <a:r>
              <a:rPr lang="en-US" dirty="0"/>
              <a:t>sectors: household care, other household services, leisure (male, female), government care, other government services, private care, other private goods and services.</a:t>
            </a:r>
          </a:p>
          <a:p>
            <a:pPr lvl="1"/>
            <a:r>
              <a:rPr lang="en-US" dirty="0"/>
              <a:t>exports and imports for other private goods and services.</a:t>
            </a:r>
          </a:p>
          <a:p>
            <a:r>
              <a:rPr lang="en-US" dirty="0"/>
              <a:t>Typically, applied version more disaggregated in most respects: care sectors, private goods and services, labor types, …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3211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440148-9AF2-4BB5-93A9-B4D9E98E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13632"/>
            <a:ext cx="8892480" cy="66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0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927CF-EF20-407E-88EF-CDCDA674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Preceding Flow Graph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0DC44-363C-46B4-9DAF-BF0ABE3B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The same structure applies if database is more disaggregated.</a:t>
            </a:r>
          </a:p>
          <a:p>
            <a:r>
              <a:rPr lang="en-US" dirty="0"/>
              <a:t>GEM-Care/SAM disaggregation (data-driven) is essential/desirable for</a:t>
            </a:r>
          </a:p>
          <a:p>
            <a:pPr lvl="1"/>
            <a:r>
              <a:rPr lang="en-US" dirty="0"/>
              <a:t>time use/labor: split into formal and informal (both for female and male)</a:t>
            </a:r>
          </a:p>
          <a:p>
            <a:pPr lvl="1"/>
            <a:r>
              <a:rPr lang="en-US" dirty="0"/>
              <a:t>care (child and elderly)</a:t>
            </a:r>
          </a:p>
          <a:p>
            <a:pPr lvl="1"/>
            <a:r>
              <a:rPr lang="en-US" dirty="0"/>
              <a:t>other private sectors (to capture female employment options)</a:t>
            </a:r>
          </a:p>
          <a:p>
            <a:pPr lvl="1"/>
            <a:r>
              <a:rPr lang="en-US" dirty="0"/>
              <a:t>households (by care needs [children, elderly])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2662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E9FB-72A8-47B7-85D6-70807DB3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Preceding Flow Graph – cont.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2567C-15F6-467C-BA25-F0DA92F0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Functional forms in GEM-Care (behavioral assumptions)</a:t>
            </a:r>
          </a:p>
          <a:p>
            <a:pPr lvl="1"/>
            <a:r>
              <a:rPr lang="en-US" dirty="0"/>
              <a:t>two-level CES (constant elasticity of substitution) for value added: aggregate labor and other factors at the top; male and female labor at the bottom (profit maximization)</a:t>
            </a:r>
          </a:p>
          <a:p>
            <a:pPr lvl="1"/>
            <a:r>
              <a:rPr lang="en-US" dirty="0"/>
              <a:t>Leontief for intermediate input use by GDP sectors</a:t>
            </a:r>
          </a:p>
          <a:p>
            <a:pPr lvl="1"/>
            <a:r>
              <a:rPr lang="en-US" dirty="0"/>
              <a:t>CET (constant elasticity of transformation) for split of other private output into exports and domestic sales (revenue maximization)</a:t>
            </a:r>
          </a:p>
          <a:p>
            <a:pPr lvl="1"/>
            <a:r>
              <a:rPr lang="en-US" dirty="0"/>
              <a:t>CES for split of demand for other private output across domestic products and imports (cost minimization)</a:t>
            </a:r>
          </a:p>
          <a:p>
            <a:pPr lvl="1"/>
            <a:r>
              <a:rPr lang="en-US" dirty="0"/>
              <a:t>two-level functions for household consumption: LES (linear expenditure system) at top level for aggregate care, other commodities, and leisure; CES at the bottom level for disaggregated care sources (utility maximization)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5918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Formal Segment of Labor Market</a:t>
            </a:r>
            <a:endParaRPr lang="es-ES" altLang="en-US" sz="4400" dirty="0">
              <a:solidFill>
                <a:schemeClr val="tx2"/>
              </a:solidFill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411413" y="12684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2411413" y="558958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132138" y="1989138"/>
            <a:ext cx="287972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11863" y="5589588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Labor</a:t>
            </a:r>
            <a:endParaRPr lang="es-ES" altLang="en-US" dirty="0">
              <a:cs typeface="Arial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71550" y="126841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wage</a:t>
            </a:r>
            <a:endParaRPr lang="es-ES" altLang="en-US" dirty="0">
              <a:cs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92725" y="19891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cs typeface="Arial" charset="0"/>
              </a:rPr>
              <a:t>Ls</a:t>
            </a:r>
            <a:endParaRPr lang="es-ES" altLang="en-US">
              <a:cs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11863" y="48688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cs typeface="Arial" charset="0"/>
              </a:rPr>
              <a:t>Ld</a:t>
            </a:r>
            <a:endParaRPr lang="es-ES" altLang="en-US">
              <a:cs typeface="Arial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11413" y="3429000"/>
            <a:ext cx="28813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292725" y="19891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4859337" y="2997201"/>
            <a:ext cx="144463" cy="576262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011863" y="2492375"/>
            <a:ext cx="216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cs typeface="Arial" charset="0"/>
              </a:rPr>
              <a:t>unemployed</a:t>
            </a:r>
            <a:endParaRPr lang="es-ES" altLang="en-US" dirty="0">
              <a:cs typeface="Arial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4932363" y="2708275"/>
            <a:ext cx="10795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827088" y="3213100"/>
            <a:ext cx="1585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min wage</a:t>
            </a:r>
            <a:endParaRPr lang="es-E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08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Informal Segment of Labor Market</a:t>
            </a:r>
            <a:endParaRPr lang="es-ES" altLang="en-US" sz="4400" dirty="0">
              <a:solidFill>
                <a:schemeClr val="tx2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411413" y="12684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411413" y="558958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132138" y="1989138"/>
            <a:ext cx="287972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11863" y="5589588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Labor</a:t>
            </a:r>
            <a:endParaRPr lang="es-ES" altLang="en-US" dirty="0">
              <a:cs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1550" y="126841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wage</a:t>
            </a:r>
            <a:endParaRPr lang="es-ES" altLang="en-US" dirty="0">
              <a:cs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0" y="19891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cs typeface="Arial" charset="0"/>
              </a:rPr>
              <a:t>Ls</a:t>
            </a:r>
            <a:endParaRPr lang="es-ES" altLang="en-US">
              <a:cs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11863" y="48688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cs typeface="Arial" charset="0"/>
              </a:rPr>
              <a:t>Ld</a:t>
            </a:r>
            <a:endParaRPr lang="es-ES" altLang="en-US">
              <a:cs typeface="Arial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5292725" y="19891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411413" y="34290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572000" y="19891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411413" y="4149725"/>
            <a:ext cx="28813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292725" y="19891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cs typeface="Arial" charset="0"/>
              </a:rPr>
              <a:t>Ls’</a:t>
            </a:r>
            <a:endParaRPr lang="es-ES" altLang="en-US">
              <a:cs typeface="Arial" charset="0"/>
            </a:endParaRPr>
          </a:p>
        </p:txBody>
      </p:sp>
      <p:sp>
        <p:nvSpPr>
          <p:cNvPr id="6159" name="AutoShape 15"/>
          <p:cNvSpPr>
            <a:spLocks/>
          </p:cNvSpPr>
          <p:nvPr/>
        </p:nvSpPr>
        <p:spPr bwMode="auto">
          <a:xfrm rot="5400000">
            <a:off x="4859337" y="2997201"/>
            <a:ext cx="144463" cy="576262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11863" y="2492375"/>
            <a:ext cx="2160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cs typeface="Arial" charset="0"/>
              </a:rPr>
              <a:t>unemployed in formal segment of labor market</a:t>
            </a:r>
            <a:endParaRPr lang="es-ES" altLang="en-US" dirty="0">
              <a:cs typeface="Arial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4932363" y="2708275"/>
            <a:ext cx="10795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27088" y="3933825"/>
            <a:ext cx="1585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wage1</a:t>
            </a:r>
            <a:endParaRPr lang="es-ES" altLang="en-US" dirty="0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24527" y="3245643"/>
            <a:ext cx="1585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>
                <a:cs typeface="Arial" charset="0"/>
              </a:rPr>
              <a:t>wage0</a:t>
            </a:r>
            <a:endParaRPr lang="es-E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2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4EBA-CE06-4B93-A08E-B489FD9D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Payments (Single Period) </a:t>
            </a:r>
            <a:endParaRPr lang="es-AR" dirty="0"/>
          </a:p>
        </p:txBody>
      </p:sp>
      <p:sp>
        <p:nvSpPr>
          <p:cNvPr id="5" name="61 CuadroTexto">
            <a:extLst>
              <a:ext uri="{FF2B5EF4-FFF2-40B4-BE49-F238E27FC236}">
                <a16:creationId xmlns:a16="http://schemas.microsoft.com/office/drawing/2014/main" id="{A5BAC110-00ED-4057-979C-89E733B79AF1}"/>
              </a:ext>
            </a:extLst>
          </p:cNvPr>
          <p:cNvSpPr txBox="1"/>
          <p:nvPr/>
        </p:nvSpPr>
        <p:spPr>
          <a:xfrm>
            <a:off x="251520" y="1268760"/>
            <a:ext cx="136815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/>
              <a:t>Factor Markets</a:t>
            </a:r>
          </a:p>
        </p:txBody>
      </p:sp>
      <p:sp>
        <p:nvSpPr>
          <p:cNvPr id="6" name="63 CuadroTexto">
            <a:extLst>
              <a:ext uri="{FF2B5EF4-FFF2-40B4-BE49-F238E27FC236}">
                <a16:creationId xmlns:a16="http://schemas.microsoft.com/office/drawing/2014/main" id="{A7716E2F-F9DC-4DE3-A117-D46F9427F92F}"/>
              </a:ext>
            </a:extLst>
          </p:cNvPr>
          <p:cNvSpPr txBox="1"/>
          <p:nvPr/>
        </p:nvSpPr>
        <p:spPr>
          <a:xfrm>
            <a:off x="683568" y="4149080"/>
            <a:ext cx="1368152" cy="64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/>
              <a:t>Activities</a:t>
            </a:r>
          </a:p>
        </p:txBody>
      </p:sp>
      <p:sp>
        <p:nvSpPr>
          <p:cNvPr id="7" name="65 CuadroTexto">
            <a:extLst>
              <a:ext uri="{FF2B5EF4-FFF2-40B4-BE49-F238E27FC236}">
                <a16:creationId xmlns:a16="http://schemas.microsoft.com/office/drawing/2014/main" id="{D4DB63B2-DF77-4E71-98E3-0C25476278BB}"/>
              </a:ext>
            </a:extLst>
          </p:cNvPr>
          <p:cNvSpPr txBox="1"/>
          <p:nvPr/>
        </p:nvSpPr>
        <p:spPr>
          <a:xfrm>
            <a:off x="5289347" y="1267091"/>
            <a:ext cx="1368152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/>
              <a:t>Households</a:t>
            </a:r>
          </a:p>
        </p:txBody>
      </p:sp>
      <p:sp>
        <p:nvSpPr>
          <p:cNvPr id="8" name="66 CuadroTexto">
            <a:extLst>
              <a:ext uri="{FF2B5EF4-FFF2-40B4-BE49-F238E27FC236}">
                <a16:creationId xmlns:a16="http://schemas.microsoft.com/office/drawing/2014/main" id="{31159568-634A-49DF-AE22-892D2185AC0C}"/>
              </a:ext>
            </a:extLst>
          </p:cNvPr>
          <p:cNvSpPr txBox="1"/>
          <p:nvPr/>
        </p:nvSpPr>
        <p:spPr>
          <a:xfrm>
            <a:off x="2411760" y="4941168"/>
            <a:ext cx="136815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Commodity Markets</a:t>
            </a:r>
          </a:p>
        </p:txBody>
      </p:sp>
      <p:sp>
        <p:nvSpPr>
          <p:cNvPr id="9" name="67 CuadroTexto">
            <a:extLst>
              <a:ext uri="{FF2B5EF4-FFF2-40B4-BE49-F238E27FC236}">
                <a16:creationId xmlns:a16="http://schemas.microsoft.com/office/drawing/2014/main" id="{3BDFF6EE-5396-4845-84D2-20AC9A7D244F}"/>
              </a:ext>
            </a:extLst>
          </p:cNvPr>
          <p:cNvSpPr txBox="1"/>
          <p:nvPr/>
        </p:nvSpPr>
        <p:spPr>
          <a:xfrm>
            <a:off x="5292080" y="4941168"/>
            <a:ext cx="136815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Rest of World</a:t>
            </a:r>
          </a:p>
        </p:txBody>
      </p:sp>
      <p:sp>
        <p:nvSpPr>
          <p:cNvPr id="10" name="69 CuadroTexto">
            <a:extLst>
              <a:ext uri="{FF2B5EF4-FFF2-40B4-BE49-F238E27FC236}">
                <a16:creationId xmlns:a16="http://schemas.microsoft.com/office/drawing/2014/main" id="{72AB4A97-156B-446A-8D73-18AC09E5F56F}"/>
              </a:ext>
            </a:extLst>
          </p:cNvPr>
          <p:cNvSpPr txBox="1"/>
          <p:nvPr/>
        </p:nvSpPr>
        <p:spPr>
          <a:xfrm>
            <a:off x="5289347" y="3068960"/>
            <a:ext cx="1368152" cy="64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/>
              <a:t>Government</a:t>
            </a:r>
          </a:p>
        </p:txBody>
      </p:sp>
      <p:sp>
        <p:nvSpPr>
          <p:cNvPr id="11" name="71 CuadroTexto">
            <a:extLst>
              <a:ext uri="{FF2B5EF4-FFF2-40B4-BE49-F238E27FC236}">
                <a16:creationId xmlns:a16="http://schemas.microsoft.com/office/drawing/2014/main" id="{B8DB1B1A-431A-45AB-BCC9-F204788021CD}"/>
              </a:ext>
            </a:extLst>
          </p:cNvPr>
          <p:cNvSpPr txBox="1"/>
          <p:nvPr/>
        </p:nvSpPr>
        <p:spPr>
          <a:xfrm>
            <a:off x="7452320" y="2571256"/>
            <a:ext cx="136815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/>
              <a:t>Non-</a:t>
            </a:r>
            <a:r>
              <a:rPr lang="en-US" dirty="0" err="1"/>
              <a:t>Gov</a:t>
            </a:r>
            <a:r>
              <a:rPr lang="en-US" dirty="0"/>
              <a:t> Capital Account</a:t>
            </a:r>
          </a:p>
        </p:txBody>
      </p:sp>
      <p:cxnSp>
        <p:nvCxnSpPr>
          <p:cNvPr id="12" name="72 Conector recto de flecha">
            <a:extLst>
              <a:ext uri="{FF2B5EF4-FFF2-40B4-BE49-F238E27FC236}">
                <a16:creationId xmlns:a16="http://schemas.microsoft.com/office/drawing/2014/main" id="{0E6DAB7F-CD8A-4AA5-AE80-0143F4F03BE5}"/>
              </a:ext>
            </a:extLst>
          </p:cNvPr>
          <p:cNvCxnSpPr/>
          <p:nvPr/>
        </p:nvCxnSpPr>
        <p:spPr>
          <a:xfrm>
            <a:off x="1619672" y="141277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3 CuadroTexto">
            <a:extLst>
              <a:ext uri="{FF2B5EF4-FFF2-40B4-BE49-F238E27FC236}">
                <a16:creationId xmlns:a16="http://schemas.microsoft.com/office/drawing/2014/main" id="{17F79252-E774-4561-A6A9-F4A4495122FE}"/>
              </a:ext>
            </a:extLst>
          </p:cNvPr>
          <p:cNvSpPr txBox="1"/>
          <p:nvPr/>
        </p:nvSpPr>
        <p:spPr>
          <a:xfrm>
            <a:off x="2051720" y="11247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domestic wages and rents</a:t>
            </a:r>
          </a:p>
        </p:txBody>
      </p:sp>
      <p:cxnSp>
        <p:nvCxnSpPr>
          <p:cNvPr id="14" name="74 Conector recto de flecha">
            <a:extLst>
              <a:ext uri="{FF2B5EF4-FFF2-40B4-BE49-F238E27FC236}">
                <a16:creationId xmlns:a16="http://schemas.microsoft.com/office/drawing/2014/main" id="{74BFC02F-3531-41F6-8594-A09758A48CF9}"/>
              </a:ext>
            </a:extLst>
          </p:cNvPr>
          <p:cNvCxnSpPr/>
          <p:nvPr/>
        </p:nvCxnSpPr>
        <p:spPr>
          <a:xfrm flipV="1">
            <a:off x="899592" y="1916832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75 CuadroTexto">
            <a:extLst>
              <a:ext uri="{FF2B5EF4-FFF2-40B4-BE49-F238E27FC236}">
                <a16:creationId xmlns:a16="http://schemas.microsoft.com/office/drawing/2014/main" id="{C41A2E45-3678-4DE1-95B8-97E3E6BAE847}"/>
              </a:ext>
            </a:extLst>
          </p:cNvPr>
          <p:cNvSpPr txBox="1"/>
          <p:nvPr/>
        </p:nvSpPr>
        <p:spPr>
          <a:xfrm>
            <a:off x="539552" y="1916832"/>
            <a:ext cx="400110" cy="2232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factor demand</a:t>
            </a:r>
          </a:p>
        </p:txBody>
      </p:sp>
      <p:cxnSp>
        <p:nvCxnSpPr>
          <p:cNvPr id="16" name="76 Conector recto de flecha">
            <a:extLst>
              <a:ext uri="{FF2B5EF4-FFF2-40B4-BE49-F238E27FC236}">
                <a16:creationId xmlns:a16="http://schemas.microsoft.com/office/drawing/2014/main" id="{60A9B572-7A98-4680-A7BE-069B2ECAFAF0}"/>
              </a:ext>
            </a:extLst>
          </p:cNvPr>
          <p:cNvCxnSpPr/>
          <p:nvPr/>
        </p:nvCxnSpPr>
        <p:spPr>
          <a:xfrm flipV="1">
            <a:off x="5492135" y="5589240"/>
            <a:ext cx="0" cy="215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77 Conector recto de flecha">
            <a:extLst>
              <a:ext uri="{FF2B5EF4-FFF2-40B4-BE49-F238E27FC236}">
                <a16:creationId xmlns:a16="http://schemas.microsoft.com/office/drawing/2014/main" id="{30CADA4E-87C4-4E75-9E18-4D1556759E0B}"/>
              </a:ext>
            </a:extLst>
          </p:cNvPr>
          <p:cNvCxnSpPr/>
          <p:nvPr/>
        </p:nvCxnSpPr>
        <p:spPr>
          <a:xfrm flipV="1">
            <a:off x="395536" y="1916832"/>
            <a:ext cx="0" cy="3888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78 Conector recto">
            <a:extLst>
              <a:ext uri="{FF2B5EF4-FFF2-40B4-BE49-F238E27FC236}">
                <a16:creationId xmlns:a16="http://schemas.microsoft.com/office/drawing/2014/main" id="{2BF6DDFF-065B-4411-B4F9-6E2E87E1EABB}"/>
              </a:ext>
            </a:extLst>
          </p:cNvPr>
          <p:cNvCxnSpPr/>
          <p:nvPr/>
        </p:nvCxnSpPr>
        <p:spPr>
          <a:xfrm>
            <a:off x="395536" y="5805137"/>
            <a:ext cx="5096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80 Conector recto de flecha">
            <a:extLst>
              <a:ext uri="{FF2B5EF4-FFF2-40B4-BE49-F238E27FC236}">
                <a16:creationId xmlns:a16="http://schemas.microsoft.com/office/drawing/2014/main" id="{56E69688-2463-4C4B-859A-1454DA702305}"/>
              </a:ext>
            </a:extLst>
          </p:cNvPr>
          <p:cNvCxnSpPr/>
          <p:nvPr/>
        </p:nvCxnSpPr>
        <p:spPr>
          <a:xfrm flipV="1">
            <a:off x="1115616" y="47971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82 Conector recto">
            <a:extLst>
              <a:ext uri="{FF2B5EF4-FFF2-40B4-BE49-F238E27FC236}">
                <a16:creationId xmlns:a16="http://schemas.microsoft.com/office/drawing/2014/main" id="{B3D04D8C-E60C-45D3-BA90-A07E9A0E83E2}"/>
              </a:ext>
            </a:extLst>
          </p:cNvPr>
          <p:cNvCxnSpPr/>
          <p:nvPr/>
        </p:nvCxnSpPr>
        <p:spPr>
          <a:xfrm>
            <a:off x="1115616" y="537321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84 CuadroTexto">
            <a:extLst>
              <a:ext uri="{FF2B5EF4-FFF2-40B4-BE49-F238E27FC236}">
                <a16:creationId xmlns:a16="http://schemas.microsoft.com/office/drawing/2014/main" id="{43E56B5C-FACD-42D4-8720-9324AB171293}"/>
              </a:ext>
            </a:extLst>
          </p:cNvPr>
          <p:cNvSpPr txBox="1"/>
          <p:nvPr/>
        </p:nvSpPr>
        <p:spPr>
          <a:xfrm>
            <a:off x="1115616" y="535347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n-lt"/>
              </a:rPr>
              <a:t>dom</a:t>
            </a:r>
            <a:r>
              <a:rPr lang="en-US" sz="1400" dirty="0">
                <a:latin typeface="+mn-lt"/>
              </a:rPr>
              <a:t> demand</a:t>
            </a:r>
          </a:p>
        </p:txBody>
      </p:sp>
      <p:cxnSp>
        <p:nvCxnSpPr>
          <p:cNvPr id="22" name="85 Conector recto de flecha">
            <a:extLst>
              <a:ext uri="{FF2B5EF4-FFF2-40B4-BE49-F238E27FC236}">
                <a16:creationId xmlns:a16="http://schemas.microsoft.com/office/drawing/2014/main" id="{8F7426B7-95A6-468D-8BC4-383D23A83D69}"/>
              </a:ext>
            </a:extLst>
          </p:cNvPr>
          <p:cNvCxnSpPr/>
          <p:nvPr/>
        </p:nvCxnSpPr>
        <p:spPr>
          <a:xfrm flipV="1">
            <a:off x="971600" y="4797152"/>
            <a:ext cx="0" cy="129614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87 Conector recto">
            <a:extLst>
              <a:ext uri="{FF2B5EF4-FFF2-40B4-BE49-F238E27FC236}">
                <a16:creationId xmlns:a16="http://schemas.microsoft.com/office/drawing/2014/main" id="{83CB7AB2-DF8F-4AF1-9AF1-13371DF18657}"/>
              </a:ext>
            </a:extLst>
          </p:cNvPr>
          <p:cNvCxnSpPr/>
          <p:nvPr/>
        </p:nvCxnSpPr>
        <p:spPr>
          <a:xfrm flipV="1">
            <a:off x="971600" y="6083424"/>
            <a:ext cx="5004556" cy="98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90 CuadroTexto">
            <a:extLst>
              <a:ext uri="{FF2B5EF4-FFF2-40B4-BE49-F238E27FC236}">
                <a16:creationId xmlns:a16="http://schemas.microsoft.com/office/drawing/2014/main" id="{E0277E71-6F43-453A-A682-AF9AAFDBC751}"/>
              </a:ext>
            </a:extLst>
          </p:cNvPr>
          <p:cNvSpPr txBox="1"/>
          <p:nvPr/>
        </p:nvSpPr>
        <p:spPr>
          <a:xfrm>
            <a:off x="1259632" y="607355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exports</a:t>
            </a:r>
          </a:p>
        </p:txBody>
      </p:sp>
      <p:cxnSp>
        <p:nvCxnSpPr>
          <p:cNvPr id="25" name="94 Conector recto de flecha">
            <a:extLst>
              <a:ext uri="{FF2B5EF4-FFF2-40B4-BE49-F238E27FC236}">
                <a16:creationId xmlns:a16="http://schemas.microsoft.com/office/drawing/2014/main" id="{9A00CA50-9CBB-4768-BDC8-E6AF15FC0734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779912" y="526433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96 CuadroTexto">
            <a:extLst>
              <a:ext uri="{FF2B5EF4-FFF2-40B4-BE49-F238E27FC236}">
                <a16:creationId xmlns:a16="http://schemas.microsoft.com/office/drawing/2014/main" id="{E3773CFB-10DD-4B27-8F0A-B44144C1156B}"/>
              </a:ext>
            </a:extLst>
          </p:cNvPr>
          <p:cNvSpPr txBox="1"/>
          <p:nvPr/>
        </p:nvSpPr>
        <p:spPr>
          <a:xfrm>
            <a:off x="3779912" y="495655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imports</a:t>
            </a:r>
          </a:p>
        </p:txBody>
      </p:sp>
      <p:cxnSp>
        <p:nvCxnSpPr>
          <p:cNvPr id="27" name="98 Conector recto de flecha">
            <a:extLst>
              <a:ext uri="{FF2B5EF4-FFF2-40B4-BE49-F238E27FC236}">
                <a16:creationId xmlns:a16="http://schemas.microsoft.com/office/drawing/2014/main" id="{408A444D-1AE1-44AC-8799-5714140266AB}"/>
              </a:ext>
            </a:extLst>
          </p:cNvPr>
          <p:cNvCxnSpPr/>
          <p:nvPr/>
        </p:nvCxnSpPr>
        <p:spPr>
          <a:xfrm>
            <a:off x="3059832" y="436510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99 CuadroTexto">
            <a:extLst>
              <a:ext uri="{FF2B5EF4-FFF2-40B4-BE49-F238E27FC236}">
                <a16:creationId xmlns:a16="http://schemas.microsoft.com/office/drawing/2014/main" id="{164CC285-9682-4DD0-BF78-1695939C8A4B}"/>
              </a:ext>
            </a:extLst>
          </p:cNvPr>
          <p:cNvSpPr txBox="1"/>
          <p:nvPr/>
        </p:nvSpPr>
        <p:spPr>
          <a:xfrm>
            <a:off x="2051720" y="38610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n-lt"/>
              </a:rPr>
              <a:t>interm</a:t>
            </a:r>
            <a:r>
              <a:rPr lang="en-US" sz="1400" dirty="0">
                <a:latin typeface="+mn-lt"/>
              </a:rPr>
              <a:t> input </a:t>
            </a:r>
            <a:r>
              <a:rPr lang="en-US" sz="1400" dirty="0" err="1">
                <a:latin typeface="+mn-lt"/>
              </a:rPr>
              <a:t>dem</a:t>
            </a:r>
            <a:endParaRPr lang="en-US" sz="1400" dirty="0">
              <a:latin typeface="+mn-lt"/>
            </a:endParaRPr>
          </a:p>
        </p:txBody>
      </p:sp>
      <p:cxnSp>
        <p:nvCxnSpPr>
          <p:cNvPr id="29" name="101 Conector recto">
            <a:extLst>
              <a:ext uri="{FF2B5EF4-FFF2-40B4-BE49-F238E27FC236}">
                <a16:creationId xmlns:a16="http://schemas.microsoft.com/office/drawing/2014/main" id="{680CC75D-82ED-4188-A971-ADC747AB0C8B}"/>
              </a:ext>
            </a:extLst>
          </p:cNvPr>
          <p:cNvCxnSpPr/>
          <p:nvPr/>
        </p:nvCxnSpPr>
        <p:spPr>
          <a:xfrm>
            <a:off x="2051720" y="436510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03 Conector recto de flecha">
            <a:extLst>
              <a:ext uri="{FF2B5EF4-FFF2-40B4-BE49-F238E27FC236}">
                <a16:creationId xmlns:a16="http://schemas.microsoft.com/office/drawing/2014/main" id="{67EE0B95-597E-4146-A58F-81C976FD8F05}"/>
              </a:ext>
            </a:extLst>
          </p:cNvPr>
          <p:cNvCxnSpPr/>
          <p:nvPr/>
        </p:nvCxnSpPr>
        <p:spPr>
          <a:xfrm>
            <a:off x="3275856" y="1628800"/>
            <a:ext cx="0" cy="33123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05 Conector recto">
            <a:extLst>
              <a:ext uri="{FF2B5EF4-FFF2-40B4-BE49-F238E27FC236}">
                <a16:creationId xmlns:a16="http://schemas.microsoft.com/office/drawing/2014/main" id="{49867FCF-0962-45EA-9386-45730DD2CEF0}"/>
              </a:ext>
            </a:extLst>
          </p:cNvPr>
          <p:cNvCxnSpPr/>
          <p:nvPr/>
        </p:nvCxnSpPr>
        <p:spPr>
          <a:xfrm flipV="1">
            <a:off x="3275856" y="1628728"/>
            <a:ext cx="2016224" cy="7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07 CuadroTexto">
            <a:extLst>
              <a:ext uri="{FF2B5EF4-FFF2-40B4-BE49-F238E27FC236}">
                <a16:creationId xmlns:a16="http://schemas.microsoft.com/office/drawing/2014/main" id="{28130CBF-DD0F-4751-88CB-D0C3DE50F64A}"/>
              </a:ext>
            </a:extLst>
          </p:cNvPr>
          <p:cNvSpPr txBox="1"/>
          <p:nvPr/>
        </p:nvSpPr>
        <p:spPr>
          <a:xfrm>
            <a:off x="2915816" y="1628800"/>
            <a:ext cx="400110" cy="3024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/>
              <a:t>private consumption</a:t>
            </a:r>
          </a:p>
        </p:txBody>
      </p:sp>
      <p:cxnSp>
        <p:nvCxnSpPr>
          <p:cNvPr id="33" name="109 Conector recto">
            <a:extLst>
              <a:ext uri="{FF2B5EF4-FFF2-40B4-BE49-F238E27FC236}">
                <a16:creationId xmlns:a16="http://schemas.microsoft.com/office/drawing/2014/main" id="{8981F133-3654-4A56-882A-BCE653B035AE}"/>
              </a:ext>
            </a:extLst>
          </p:cNvPr>
          <p:cNvCxnSpPr/>
          <p:nvPr/>
        </p:nvCxnSpPr>
        <p:spPr>
          <a:xfrm flipV="1">
            <a:off x="3419872" y="328498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110 Conector recto de flecha">
            <a:extLst>
              <a:ext uri="{FF2B5EF4-FFF2-40B4-BE49-F238E27FC236}">
                <a16:creationId xmlns:a16="http://schemas.microsoft.com/office/drawing/2014/main" id="{E7A56A2A-0B7A-448B-90DD-B87BC18C74BD}"/>
              </a:ext>
            </a:extLst>
          </p:cNvPr>
          <p:cNvCxnSpPr/>
          <p:nvPr/>
        </p:nvCxnSpPr>
        <p:spPr>
          <a:xfrm>
            <a:off x="3419872" y="3284984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11 Conector recto">
            <a:extLst>
              <a:ext uri="{FF2B5EF4-FFF2-40B4-BE49-F238E27FC236}">
                <a16:creationId xmlns:a16="http://schemas.microsoft.com/office/drawing/2014/main" id="{514AE38E-C930-43A7-9670-F903975D66CC}"/>
              </a:ext>
            </a:extLst>
          </p:cNvPr>
          <p:cNvCxnSpPr/>
          <p:nvPr/>
        </p:nvCxnSpPr>
        <p:spPr>
          <a:xfrm flipH="1">
            <a:off x="3635896" y="3573016"/>
            <a:ext cx="1656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112 Conector recto de flecha">
            <a:extLst>
              <a:ext uri="{FF2B5EF4-FFF2-40B4-BE49-F238E27FC236}">
                <a16:creationId xmlns:a16="http://schemas.microsoft.com/office/drawing/2014/main" id="{8F8605F0-E852-4D14-ABF0-F31E64D7B462}"/>
              </a:ext>
            </a:extLst>
          </p:cNvPr>
          <p:cNvCxnSpPr/>
          <p:nvPr/>
        </p:nvCxnSpPr>
        <p:spPr>
          <a:xfrm>
            <a:off x="3635896" y="3573016"/>
            <a:ext cx="0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13 CuadroTexto">
            <a:extLst>
              <a:ext uri="{FF2B5EF4-FFF2-40B4-BE49-F238E27FC236}">
                <a16:creationId xmlns:a16="http://schemas.microsoft.com/office/drawing/2014/main" id="{469342BB-9E8E-4D22-9402-2C117A40AE78}"/>
              </a:ext>
            </a:extLst>
          </p:cNvPr>
          <p:cNvSpPr txBox="1"/>
          <p:nvPr/>
        </p:nvSpPr>
        <p:spPr>
          <a:xfrm>
            <a:off x="3635896" y="328498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n-lt"/>
              </a:rPr>
              <a:t>gov</a:t>
            </a:r>
            <a:r>
              <a:rPr lang="en-US" sz="1400" dirty="0">
                <a:latin typeface="+mn-lt"/>
              </a:rPr>
              <a:t> cons and </a:t>
            </a:r>
            <a:r>
              <a:rPr lang="en-US" sz="1400" dirty="0" err="1">
                <a:latin typeface="+mn-lt"/>
              </a:rPr>
              <a:t>inv</a:t>
            </a:r>
            <a:endParaRPr lang="en-US" sz="1400" dirty="0">
              <a:latin typeface="+mn-lt"/>
            </a:endParaRPr>
          </a:p>
        </p:txBody>
      </p:sp>
      <p:sp>
        <p:nvSpPr>
          <p:cNvPr id="38" name="114 CuadroTexto">
            <a:extLst>
              <a:ext uri="{FF2B5EF4-FFF2-40B4-BE49-F238E27FC236}">
                <a16:creationId xmlns:a16="http://schemas.microsoft.com/office/drawing/2014/main" id="{1C5C5BA4-EF66-4291-A521-2CDA3CB96935}"/>
              </a:ext>
            </a:extLst>
          </p:cNvPr>
          <p:cNvSpPr txBox="1"/>
          <p:nvPr/>
        </p:nvSpPr>
        <p:spPr>
          <a:xfrm>
            <a:off x="3419872" y="299695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indirect taxes</a:t>
            </a:r>
          </a:p>
        </p:txBody>
      </p:sp>
      <p:cxnSp>
        <p:nvCxnSpPr>
          <p:cNvPr id="39" name="115 Conector recto">
            <a:extLst>
              <a:ext uri="{FF2B5EF4-FFF2-40B4-BE49-F238E27FC236}">
                <a16:creationId xmlns:a16="http://schemas.microsoft.com/office/drawing/2014/main" id="{B8B7E96E-CF46-4D17-983A-77BFFEF57264}"/>
              </a:ext>
            </a:extLst>
          </p:cNvPr>
          <p:cNvCxnSpPr/>
          <p:nvPr/>
        </p:nvCxnSpPr>
        <p:spPr>
          <a:xfrm>
            <a:off x="6660232" y="1412776"/>
            <a:ext cx="151216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116 Conector recto de flecha">
            <a:extLst>
              <a:ext uri="{FF2B5EF4-FFF2-40B4-BE49-F238E27FC236}">
                <a16:creationId xmlns:a16="http://schemas.microsoft.com/office/drawing/2014/main" id="{60D8D328-BE6F-44BA-B8B6-61D0EAB7E312}"/>
              </a:ext>
            </a:extLst>
          </p:cNvPr>
          <p:cNvCxnSpPr/>
          <p:nvPr/>
        </p:nvCxnSpPr>
        <p:spPr>
          <a:xfrm>
            <a:off x="8172400" y="1412776"/>
            <a:ext cx="0" cy="11520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118 CuadroTexto">
            <a:extLst>
              <a:ext uri="{FF2B5EF4-FFF2-40B4-BE49-F238E27FC236}">
                <a16:creationId xmlns:a16="http://schemas.microsoft.com/office/drawing/2014/main" id="{5C736990-035A-440E-BF35-D12964B67466}"/>
              </a:ext>
            </a:extLst>
          </p:cNvPr>
          <p:cNvSpPr txBox="1"/>
          <p:nvPr/>
        </p:nvSpPr>
        <p:spPr>
          <a:xfrm>
            <a:off x="6660232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hhd</a:t>
            </a:r>
            <a:r>
              <a:rPr lang="en-US" sz="1400" dirty="0"/>
              <a:t> net savings</a:t>
            </a:r>
          </a:p>
        </p:txBody>
      </p:sp>
      <p:cxnSp>
        <p:nvCxnSpPr>
          <p:cNvPr id="42" name="119 Conector recto de flecha">
            <a:extLst>
              <a:ext uri="{FF2B5EF4-FFF2-40B4-BE49-F238E27FC236}">
                <a16:creationId xmlns:a16="http://schemas.microsoft.com/office/drawing/2014/main" id="{43F07B1F-7CC5-48B7-BA23-2729E0C2974F}"/>
              </a:ext>
            </a:extLst>
          </p:cNvPr>
          <p:cNvCxnSpPr/>
          <p:nvPr/>
        </p:nvCxnSpPr>
        <p:spPr>
          <a:xfrm flipV="1">
            <a:off x="2843808" y="5589240"/>
            <a:ext cx="0" cy="100811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22 Conector recto">
            <a:extLst>
              <a:ext uri="{FF2B5EF4-FFF2-40B4-BE49-F238E27FC236}">
                <a16:creationId xmlns:a16="http://schemas.microsoft.com/office/drawing/2014/main" id="{65FC75B2-D991-42C3-B060-DA63B7CAA759}"/>
              </a:ext>
            </a:extLst>
          </p:cNvPr>
          <p:cNvCxnSpPr/>
          <p:nvPr/>
        </p:nvCxnSpPr>
        <p:spPr>
          <a:xfrm>
            <a:off x="2843808" y="6597352"/>
            <a:ext cx="54726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24 Conector recto">
            <a:extLst>
              <a:ext uri="{FF2B5EF4-FFF2-40B4-BE49-F238E27FC236}">
                <a16:creationId xmlns:a16="http://schemas.microsoft.com/office/drawing/2014/main" id="{B4FF7909-5A31-4302-8554-0F12B60B1DBA}"/>
              </a:ext>
            </a:extLst>
          </p:cNvPr>
          <p:cNvCxnSpPr/>
          <p:nvPr/>
        </p:nvCxnSpPr>
        <p:spPr>
          <a:xfrm flipV="1">
            <a:off x="8316416" y="3494586"/>
            <a:ext cx="0" cy="310276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26 Conector recto">
            <a:extLst>
              <a:ext uri="{FF2B5EF4-FFF2-40B4-BE49-F238E27FC236}">
                <a16:creationId xmlns:a16="http://schemas.microsoft.com/office/drawing/2014/main" id="{219D238F-D4BC-4AF4-987A-B3348223547A}"/>
              </a:ext>
            </a:extLst>
          </p:cNvPr>
          <p:cNvCxnSpPr/>
          <p:nvPr/>
        </p:nvCxnSpPr>
        <p:spPr>
          <a:xfrm>
            <a:off x="6660232" y="5085184"/>
            <a:ext cx="3600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128 Conector recto de flecha">
            <a:extLst>
              <a:ext uri="{FF2B5EF4-FFF2-40B4-BE49-F238E27FC236}">
                <a16:creationId xmlns:a16="http://schemas.microsoft.com/office/drawing/2014/main" id="{EB67261B-1CAB-4181-9757-861503DD019E}"/>
              </a:ext>
            </a:extLst>
          </p:cNvPr>
          <p:cNvCxnSpPr/>
          <p:nvPr/>
        </p:nvCxnSpPr>
        <p:spPr>
          <a:xfrm flipH="1">
            <a:off x="6660232" y="1700808"/>
            <a:ext cx="36004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129 Conector recto">
            <a:extLst>
              <a:ext uri="{FF2B5EF4-FFF2-40B4-BE49-F238E27FC236}">
                <a16:creationId xmlns:a16="http://schemas.microsoft.com/office/drawing/2014/main" id="{2EA9649B-82C9-4145-A8B2-76CB82AFA4BE}"/>
              </a:ext>
            </a:extLst>
          </p:cNvPr>
          <p:cNvCxnSpPr/>
          <p:nvPr/>
        </p:nvCxnSpPr>
        <p:spPr>
          <a:xfrm>
            <a:off x="7020272" y="1700808"/>
            <a:ext cx="0" cy="338437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130 CuadroTexto">
            <a:extLst>
              <a:ext uri="{FF2B5EF4-FFF2-40B4-BE49-F238E27FC236}">
                <a16:creationId xmlns:a16="http://schemas.microsoft.com/office/drawing/2014/main" id="{8BABD3B8-CD20-4575-8F73-50245A7A8CA2}"/>
              </a:ext>
            </a:extLst>
          </p:cNvPr>
          <p:cNvSpPr txBox="1"/>
          <p:nvPr/>
        </p:nvSpPr>
        <p:spPr>
          <a:xfrm>
            <a:off x="6660232" y="2060848"/>
            <a:ext cx="400110" cy="1944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transfers</a:t>
            </a:r>
          </a:p>
        </p:txBody>
      </p:sp>
      <p:cxnSp>
        <p:nvCxnSpPr>
          <p:cNvPr id="49" name="132 Conector recto de flecha">
            <a:extLst>
              <a:ext uri="{FF2B5EF4-FFF2-40B4-BE49-F238E27FC236}">
                <a16:creationId xmlns:a16="http://schemas.microsoft.com/office/drawing/2014/main" id="{FB0929E7-81B7-4839-BA7D-5A025B0B6BFD}"/>
              </a:ext>
            </a:extLst>
          </p:cNvPr>
          <p:cNvCxnSpPr/>
          <p:nvPr/>
        </p:nvCxnSpPr>
        <p:spPr>
          <a:xfrm flipV="1">
            <a:off x="6444208" y="3717032"/>
            <a:ext cx="0" cy="122413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35 CuadroTexto">
            <a:extLst>
              <a:ext uri="{FF2B5EF4-FFF2-40B4-BE49-F238E27FC236}">
                <a16:creationId xmlns:a16="http://schemas.microsoft.com/office/drawing/2014/main" id="{8FAC3C62-5CF7-4C5C-AD9C-A0B0CB3E1EF0}"/>
              </a:ext>
            </a:extLst>
          </p:cNvPr>
          <p:cNvSpPr txBox="1"/>
          <p:nvPr/>
        </p:nvSpPr>
        <p:spPr>
          <a:xfrm>
            <a:off x="6116106" y="3717032"/>
            <a:ext cx="400110" cy="1224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transfers</a:t>
            </a:r>
          </a:p>
        </p:txBody>
      </p:sp>
      <p:sp>
        <p:nvSpPr>
          <p:cNvPr id="51" name="136 CuadroTexto">
            <a:extLst>
              <a:ext uri="{FF2B5EF4-FFF2-40B4-BE49-F238E27FC236}">
                <a16:creationId xmlns:a16="http://schemas.microsoft.com/office/drawing/2014/main" id="{6E678180-CF7E-4C4F-97C2-605BFCE6D83F}"/>
              </a:ext>
            </a:extLst>
          </p:cNvPr>
          <p:cNvSpPr txBox="1"/>
          <p:nvPr/>
        </p:nvSpPr>
        <p:spPr>
          <a:xfrm>
            <a:off x="5292080" y="1916832"/>
            <a:ext cx="400110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transfers</a:t>
            </a:r>
          </a:p>
        </p:txBody>
      </p:sp>
      <p:cxnSp>
        <p:nvCxnSpPr>
          <p:cNvPr id="52" name="137 Conector recto de flecha">
            <a:extLst>
              <a:ext uri="{FF2B5EF4-FFF2-40B4-BE49-F238E27FC236}">
                <a16:creationId xmlns:a16="http://schemas.microsoft.com/office/drawing/2014/main" id="{247C9DC2-779D-49C2-86D8-89D93AB2BDD4}"/>
              </a:ext>
            </a:extLst>
          </p:cNvPr>
          <p:cNvCxnSpPr/>
          <p:nvPr/>
        </p:nvCxnSpPr>
        <p:spPr>
          <a:xfrm flipV="1">
            <a:off x="5652120" y="1916832"/>
            <a:ext cx="0" cy="11521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38 Conector recto de flecha">
            <a:extLst>
              <a:ext uri="{FF2B5EF4-FFF2-40B4-BE49-F238E27FC236}">
                <a16:creationId xmlns:a16="http://schemas.microsoft.com/office/drawing/2014/main" id="{FBBE665C-88E9-40D1-BF27-15895E45EA64}"/>
              </a:ext>
            </a:extLst>
          </p:cNvPr>
          <p:cNvCxnSpPr/>
          <p:nvPr/>
        </p:nvCxnSpPr>
        <p:spPr>
          <a:xfrm>
            <a:off x="6516216" y="1916832"/>
            <a:ext cx="0" cy="115212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140 CuadroTexto">
            <a:extLst>
              <a:ext uri="{FF2B5EF4-FFF2-40B4-BE49-F238E27FC236}">
                <a16:creationId xmlns:a16="http://schemas.microsoft.com/office/drawing/2014/main" id="{23357C30-C3A4-415D-B4D5-6E0BFE9964B0}"/>
              </a:ext>
            </a:extLst>
          </p:cNvPr>
          <p:cNvSpPr txBox="1"/>
          <p:nvPr/>
        </p:nvSpPr>
        <p:spPr>
          <a:xfrm>
            <a:off x="6188114" y="1916832"/>
            <a:ext cx="400110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financing</a:t>
            </a:r>
          </a:p>
        </p:txBody>
      </p:sp>
      <p:cxnSp>
        <p:nvCxnSpPr>
          <p:cNvPr id="55" name="141 Conector recto">
            <a:extLst>
              <a:ext uri="{FF2B5EF4-FFF2-40B4-BE49-F238E27FC236}">
                <a16:creationId xmlns:a16="http://schemas.microsoft.com/office/drawing/2014/main" id="{97BCAFD2-205F-438F-8A42-6EA683A5237A}"/>
              </a:ext>
            </a:extLst>
          </p:cNvPr>
          <p:cNvCxnSpPr/>
          <p:nvPr/>
        </p:nvCxnSpPr>
        <p:spPr>
          <a:xfrm flipV="1">
            <a:off x="6660232" y="5229200"/>
            <a:ext cx="1368152" cy="98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142 Conector recto de flecha">
            <a:extLst>
              <a:ext uri="{FF2B5EF4-FFF2-40B4-BE49-F238E27FC236}">
                <a16:creationId xmlns:a16="http://schemas.microsoft.com/office/drawing/2014/main" id="{50B8331F-EEB5-41D3-8C51-BB9005A275DC}"/>
              </a:ext>
            </a:extLst>
          </p:cNvPr>
          <p:cNvCxnSpPr/>
          <p:nvPr/>
        </p:nvCxnSpPr>
        <p:spPr>
          <a:xfrm flipV="1">
            <a:off x="8028384" y="3494586"/>
            <a:ext cx="0" cy="1739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143 CuadroTexto">
            <a:extLst>
              <a:ext uri="{FF2B5EF4-FFF2-40B4-BE49-F238E27FC236}">
                <a16:creationId xmlns:a16="http://schemas.microsoft.com/office/drawing/2014/main" id="{4C50226A-666C-4DF4-9620-1B6137DCA0E2}"/>
              </a:ext>
            </a:extLst>
          </p:cNvPr>
          <p:cNvSpPr txBox="1"/>
          <p:nvPr/>
        </p:nvSpPr>
        <p:spPr>
          <a:xfrm>
            <a:off x="7668344" y="3356992"/>
            <a:ext cx="400110" cy="2088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financing</a:t>
            </a:r>
          </a:p>
        </p:txBody>
      </p:sp>
      <p:sp>
        <p:nvSpPr>
          <p:cNvPr id="58" name="148 CuadroTexto">
            <a:extLst>
              <a:ext uri="{FF2B5EF4-FFF2-40B4-BE49-F238E27FC236}">
                <a16:creationId xmlns:a16="http://schemas.microsoft.com/office/drawing/2014/main" id="{5D62AAFB-A999-4071-BC0F-901982FECCFA}"/>
              </a:ext>
            </a:extLst>
          </p:cNvPr>
          <p:cNvSpPr txBox="1"/>
          <p:nvPr/>
        </p:nvSpPr>
        <p:spPr>
          <a:xfrm>
            <a:off x="2843808" y="657760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non-</a:t>
            </a:r>
            <a:r>
              <a:rPr lang="en-US" sz="1400" dirty="0" err="1">
                <a:latin typeface="+mn-lt"/>
              </a:rPr>
              <a:t>gov</a:t>
            </a:r>
            <a:r>
              <a:rPr lang="en-US" sz="1400" dirty="0">
                <a:latin typeface="+mn-lt"/>
              </a:rPr>
              <a:t> investment</a:t>
            </a:r>
          </a:p>
        </p:txBody>
      </p:sp>
      <p:sp>
        <p:nvSpPr>
          <p:cNvPr id="59" name="64 CuadroTexto">
            <a:extLst>
              <a:ext uri="{FF2B5EF4-FFF2-40B4-BE49-F238E27FC236}">
                <a16:creationId xmlns:a16="http://schemas.microsoft.com/office/drawing/2014/main" id="{42533EF1-4B90-4EBA-8F7D-3B0B993AE24F}"/>
              </a:ext>
            </a:extLst>
          </p:cNvPr>
          <p:cNvSpPr txBox="1"/>
          <p:nvPr/>
        </p:nvSpPr>
        <p:spPr>
          <a:xfrm>
            <a:off x="5756066" y="1916832"/>
            <a:ext cx="400110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direct taxes</a:t>
            </a:r>
          </a:p>
        </p:txBody>
      </p:sp>
      <p:cxnSp>
        <p:nvCxnSpPr>
          <p:cNvPr id="60" name="68 Conector recto de flecha">
            <a:extLst>
              <a:ext uri="{FF2B5EF4-FFF2-40B4-BE49-F238E27FC236}">
                <a16:creationId xmlns:a16="http://schemas.microsoft.com/office/drawing/2014/main" id="{57234561-C2A9-40EF-AC44-AF6698EB8B85}"/>
              </a:ext>
            </a:extLst>
          </p:cNvPr>
          <p:cNvCxnSpPr/>
          <p:nvPr/>
        </p:nvCxnSpPr>
        <p:spPr>
          <a:xfrm>
            <a:off x="6084168" y="1916832"/>
            <a:ext cx="0" cy="115212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70 CuadroTexto">
            <a:extLst>
              <a:ext uri="{FF2B5EF4-FFF2-40B4-BE49-F238E27FC236}">
                <a16:creationId xmlns:a16="http://schemas.microsoft.com/office/drawing/2014/main" id="{C4A4EE86-D839-45C8-AA89-3E0AC235953E}"/>
              </a:ext>
            </a:extLst>
          </p:cNvPr>
          <p:cNvSpPr txBox="1"/>
          <p:nvPr/>
        </p:nvSpPr>
        <p:spPr>
          <a:xfrm>
            <a:off x="5396026" y="3716960"/>
            <a:ext cx="400110" cy="1224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/>
              <a:t>financing</a:t>
            </a:r>
            <a:endParaRPr lang="en-US" sz="1400" dirty="0">
              <a:latin typeface="+mn-lt"/>
            </a:endParaRPr>
          </a:p>
        </p:txBody>
      </p:sp>
      <p:cxnSp>
        <p:nvCxnSpPr>
          <p:cNvPr id="62" name="81 Conector recto de flecha">
            <a:extLst>
              <a:ext uri="{FF2B5EF4-FFF2-40B4-BE49-F238E27FC236}">
                <a16:creationId xmlns:a16="http://schemas.microsoft.com/office/drawing/2014/main" id="{1406874B-A93A-448F-AA3C-74549ADF1056}"/>
              </a:ext>
            </a:extLst>
          </p:cNvPr>
          <p:cNvCxnSpPr/>
          <p:nvPr/>
        </p:nvCxnSpPr>
        <p:spPr>
          <a:xfrm flipV="1">
            <a:off x="5724128" y="3717032"/>
            <a:ext cx="0" cy="122413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86 CuadroTexto">
            <a:extLst>
              <a:ext uri="{FF2B5EF4-FFF2-40B4-BE49-F238E27FC236}">
                <a16:creationId xmlns:a16="http://schemas.microsoft.com/office/drawing/2014/main" id="{E3414186-11D9-4BAC-824D-D6B77C5BF466}"/>
              </a:ext>
            </a:extLst>
          </p:cNvPr>
          <p:cNvSpPr txBox="1"/>
          <p:nvPr/>
        </p:nvSpPr>
        <p:spPr>
          <a:xfrm>
            <a:off x="67434" y="2852936"/>
            <a:ext cx="400110" cy="2232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/>
              <a:t>foreign wages and rents</a:t>
            </a:r>
          </a:p>
        </p:txBody>
      </p:sp>
      <p:cxnSp>
        <p:nvCxnSpPr>
          <p:cNvPr id="64" name="91 Conector recto">
            <a:extLst>
              <a:ext uri="{FF2B5EF4-FFF2-40B4-BE49-F238E27FC236}">
                <a16:creationId xmlns:a16="http://schemas.microsoft.com/office/drawing/2014/main" id="{C850E9A9-1120-46D8-98E9-1DAD88BD1DED}"/>
              </a:ext>
            </a:extLst>
          </p:cNvPr>
          <p:cNvCxnSpPr/>
          <p:nvPr/>
        </p:nvCxnSpPr>
        <p:spPr>
          <a:xfrm flipH="1">
            <a:off x="5987059" y="5589256"/>
            <a:ext cx="1" cy="50404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07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Domestic and Care Work or Reproductive Sector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“the part of human activity, both material and social, that is concerned with the process of caring for the present and future labor force, and the human population as a whole, including the domestic provisioning of food, clothing and shelter” (Alexander and Baden, 2000). </a:t>
            </a:r>
          </a:p>
          <a:p>
            <a:r>
              <a:rPr lang="en-US" dirty="0"/>
              <a:t>Besides, “social reproduction is the provisioning of all such needs throughout the economy, regardless of whether it is of a paid or unpaid nature”.</a:t>
            </a:r>
          </a:p>
        </p:txBody>
      </p:sp>
    </p:spTree>
    <p:extLst>
      <p:ext uri="{BB962C8B-B14F-4D97-AF65-F5344CB8AC3E}">
        <p14:creationId xmlns:p14="http://schemas.microsoft.com/office/powerpoint/2010/main" val="188248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42097-8767-412F-9A22-7BAFC08D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CGE Model? – cont.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A589B-FD53-49C1-B899-0358CC12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general, models have a common core and details depend on context.</a:t>
            </a:r>
          </a:p>
          <a:p>
            <a:r>
              <a:rPr lang="en-US" dirty="0"/>
              <a:t>For each agent, explicit decision rules, subject to budget and resource constraints, acting in markets.</a:t>
            </a:r>
          </a:p>
          <a:p>
            <a:r>
              <a:rPr lang="en-US" dirty="0"/>
              <a:t>SAM (Social Accounting Matrix) is the major data source.</a:t>
            </a:r>
          </a:p>
          <a:p>
            <a:r>
              <a:rPr lang="en-US" dirty="0"/>
              <a:t>Typically, used for ex-ante simulation analysis in a wide range of policy areas</a:t>
            </a:r>
          </a:p>
          <a:p>
            <a:pPr lvl="1"/>
            <a:r>
              <a:rPr lang="en-US" dirty="0"/>
              <a:t>trade, taxation, sector, poverty/inequality, natural resources and environment, labor, demography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768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8FA5C-875D-4170-990D-A8DB8796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SAM?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4840E1-080A-432A-913B-F2307B0F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A SAM is </a:t>
            </a:r>
          </a:p>
          <a:p>
            <a:pPr lvl="1"/>
            <a:r>
              <a:rPr lang="en-US" dirty="0"/>
              <a:t>a comprehensive, economy-wide data framework</a:t>
            </a:r>
          </a:p>
          <a:p>
            <a:pPr lvl="1"/>
            <a:r>
              <a:rPr lang="en-US" dirty="0"/>
              <a:t>a square matrix with identical row and column accounts where each cell shows payment (at current prices) from its column account to its row account</a:t>
            </a:r>
          </a:p>
          <a:p>
            <a:pPr lvl="1"/>
            <a:r>
              <a:rPr lang="en-US" dirty="0"/>
              <a:t>used for descriptive purposes and as the key data input for CGE models (which explain SAM payments)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550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386D0-3426-4363-8594-46E7824C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GDP and Non-GDP Sectors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AE1EA-B663-48A6-8946-43281940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GDP (or SNA) = </a:t>
            </a:r>
          </a:p>
          <a:p>
            <a:pPr lvl="1"/>
            <a:r>
              <a:rPr lang="en-US" dirty="0"/>
              <a:t>market </a:t>
            </a:r>
          </a:p>
          <a:p>
            <a:pPr lvl="1"/>
            <a:r>
              <a:rPr lang="en-US" dirty="0"/>
              <a:t>non-market production, typically by government</a:t>
            </a:r>
          </a:p>
          <a:p>
            <a:pPr lvl="1"/>
            <a:r>
              <a:rPr lang="en-US" dirty="0"/>
              <a:t>home production for home consumption of goods, also non-market </a:t>
            </a:r>
          </a:p>
          <a:p>
            <a:pPr lvl="2"/>
            <a:r>
              <a:rPr lang="en-US" dirty="0"/>
              <a:t>e.g., production of food for self-consumption</a:t>
            </a:r>
          </a:p>
          <a:p>
            <a:r>
              <a:rPr lang="en-US" dirty="0"/>
              <a:t>Non-GDP (or non-SNA) = </a:t>
            </a:r>
          </a:p>
          <a:p>
            <a:pPr lvl="1"/>
            <a:r>
              <a:rPr lang="en-US" dirty="0"/>
              <a:t>home production for home consumption of services, also non-market </a:t>
            </a:r>
          </a:p>
          <a:p>
            <a:pPr lvl="2"/>
            <a:r>
              <a:rPr lang="en-US" dirty="0"/>
              <a:t>e.g., unpaid domestic and care work</a:t>
            </a:r>
          </a:p>
        </p:txBody>
      </p:sp>
    </p:spTree>
    <p:extLst>
      <p:ext uri="{BB962C8B-B14F-4D97-AF65-F5344CB8AC3E}">
        <p14:creationId xmlns:p14="http://schemas.microsoft.com/office/powerpoint/2010/main" val="124797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C8079-4836-4512-90F9-A55F0059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(GDP) Macro SAM Colombia 2015 (GDP%)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7F1DE2-493B-449E-BCBF-8066E16C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640960" cy="46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0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2619</Words>
  <Application>Microsoft Office PowerPoint</Application>
  <PresentationFormat>Presentación en pantalla (4:3)</PresentationFormat>
  <Paragraphs>280</Paragraphs>
  <Slides>50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3" baseType="lpstr">
      <vt:lpstr>Arial</vt:lpstr>
      <vt:lpstr>Calibri</vt:lpstr>
      <vt:lpstr>Tema de Office</vt:lpstr>
      <vt:lpstr>Presentación de PowerPoint</vt:lpstr>
      <vt:lpstr>A General Equilibrium Analysis of Time Use and Unpaid Domestic and Care Work: GEM-Care and Illustrative Application to Colombia:</vt:lpstr>
      <vt:lpstr>Contents</vt:lpstr>
      <vt:lpstr>What is a CGE model?</vt:lpstr>
      <vt:lpstr>Flow of Payments (Single Period) </vt:lpstr>
      <vt:lpstr>What is a CGE Model? – cont.</vt:lpstr>
      <vt:lpstr>What is a SAM?</vt:lpstr>
      <vt:lpstr>Definitions: GDP and Non-GDP Sectors</vt:lpstr>
      <vt:lpstr>Standard (GDP) Macro SAM Colombia 2015 (GDP%)</vt:lpstr>
      <vt:lpstr>Notation in SAM</vt:lpstr>
      <vt:lpstr>Why Develop a (Gendered) CGE Model for the Analysis of Care?</vt:lpstr>
      <vt:lpstr>Literature Review</vt:lpstr>
      <vt:lpstr>GEM-Care</vt:lpstr>
      <vt:lpstr>GEM-Care – cont.</vt:lpstr>
      <vt:lpstr>GEM-Care – cont.</vt:lpstr>
      <vt:lpstr>Production Function</vt:lpstr>
      <vt:lpstr>Utility Function</vt:lpstr>
      <vt:lpstr>An illustrative application to colombia</vt:lpstr>
      <vt:lpstr>Definition of Domestic and Care Work or Reproductive Sector</vt:lpstr>
      <vt:lpstr>Motivation: work within and outside the SNA by gender; Colombia 2015</vt:lpstr>
      <vt:lpstr>Method: GEM-Care</vt:lpstr>
      <vt:lpstr>Data: Extended SAM Colombia 2015</vt:lpstr>
      <vt:lpstr>Non-SNA Sectors in SAM</vt:lpstr>
      <vt:lpstr>Gendered (GDP+Non-GDP) Macro SAM Colombia 2015 (GDP%)</vt:lpstr>
      <vt:lpstr>Notation in SAM</vt:lpstr>
      <vt:lpstr>Sectoral Value Added SNA and Non- (trillion pesos)</vt:lpstr>
      <vt:lpstr>Gender Composition of Labor Demand by Activity (%)</vt:lpstr>
      <vt:lpstr>Time Use by Gender (%)</vt:lpstr>
      <vt:lpstr>Central Elasticities</vt:lpstr>
      <vt:lpstr>Macro Closure and Factor Markets</vt:lpstr>
      <vt:lpstr>Scenarios</vt:lpstr>
      <vt:lpstr>Main Transmission Channels Scenario sub</vt:lpstr>
      <vt:lpstr>Changes in Time Use with Central Elasticities (mill hours)</vt:lpstr>
      <vt:lpstr>Changes in Time Use with Central Elasticities (%)</vt:lpstr>
      <vt:lpstr>Changes in Factor Incomes (Wage Bill) (%); may be linked to the bargaining power of women within the household</vt:lpstr>
      <vt:lpstr>Changes in SNA GDP Components (%)</vt:lpstr>
      <vt:lpstr>Changes in Household Consumption – Welfare (%)</vt:lpstr>
      <vt:lpstr>Results on Time Use Scenario sub: Sensitivity Analysis</vt:lpstr>
      <vt:lpstr>Sensitivity Analysis Female Labor Indicators (%): Scenario sub</vt:lpstr>
      <vt:lpstr>Sensitivity Analysis Female Labor Indicators: Scenario pweagr</vt:lpstr>
      <vt:lpstr>Concluding Remarks</vt:lpstr>
      <vt:lpstr>Concluding Remarks – cont.</vt:lpstr>
      <vt:lpstr>Additional Slides</vt:lpstr>
      <vt:lpstr>GEM Care – factor and commodity flows</vt:lpstr>
      <vt:lpstr>Presentación de PowerPoint</vt:lpstr>
      <vt:lpstr>Comments on Preceding Flow Graph</vt:lpstr>
      <vt:lpstr>Comments on Preceding Flow Graph – cont.</vt:lpstr>
      <vt:lpstr>Presentación de PowerPoint</vt:lpstr>
      <vt:lpstr>Presentación de PowerPoint</vt:lpstr>
      <vt:lpstr>Definition of Domestic and Care Work or Reproductive Sector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Use and Unpaid Domestic and Care Work in Colombia: A General Equilibrium Analysis</dc:title>
  <dc:creator>martin</dc:creator>
  <cp:lastModifiedBy>mcicowiez mcicowiez</cp:lastModifiedBy>
  <cp:revision>216</cp:revision>
  <dcterms:created xsi:type="dcterms:W3CDTF">2018-06-08T09:39:41Z</dcterms:created>
  <dcterms:modified xsi:type="dcterms:W3CDTF">2019-09-26T19:17:23Z</dcterms:modified>
</cp:coreProperties>
</file>