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sldIdLst>
    <p:sldId id="256" r:id="rId3"/>
    <p:sldId id="278" r:id="rId4"/>
    <p:sldId id="279" r:id="rId5"/>
    <p:sldId id="286" r:id="rId6"/>
    <p:sldId id="274" r:id="rId7"/>
    <p:sldId id="287" r:id="rId8"/>
    <p:sldId id="288" r:id="rId9"/>
    <p:sldId id="280" r:id="rId10"/>
    <p:sldId id="282" r:id="rId11"/>
    <p:sldId id="283" r:id="rId12"/>
    <p:sldId id="289" r:id="rId13"/>
    <p:sldId id="285" r:id="rId14"/>
    <p:sldId id="264" r:id="rId15"/>
    <p:sldId id="266" r:id="rId16"/>
    <p:sldId id="267" r:id="rId17"/>
    <p:sldId id="277" r:id="rId18"/>
    <p:sldId id="293" r:id="rId19"/>
    <p:sldId id="268" r:id="rId20"/>
    <p:sldId id="271" r:id="rId21"/>
    <p:sldId id="291" r:id="rId22"/>
    <p:sldId id="290" r:id="rId23"/>
    <p:sldId id="292" r:id="rId24"/>
    <p:sldId id="294" r:id="rId25"/>
    <p:sldId id="272" r:id="rId26"/>
    <p:sldId id="295" r:id="rId27"/>
    <p:sldId id="298" r:id="rId28"/>
    <p:sldId id="299" r:id="rId29"/>
    <p:sldId id="296" r:id="rId30"/>
    <p:sldId id="270" r:id="rId31"/>
    <p:sldId id="300" r:id="rId32"/>
    <p:sldId id="276" r:id="rId33"/>
    <p:sldId id="301" r:id="rId3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96" autoAdjust="0"/>
  </p:normalViewPr>
  <p:slideViewPr>
    <p:cSldViewPr snapToGrid="0" snapToObjects="1">
      <p:cViewPr>
        <p:scale>
          <a:sx n="107" d="100"/>
          <a:sy n="107" d="100"/>
        </p:scale>
        <p:origin x="-1120"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91377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12907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 id="2147483693"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9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5521" y="2530110"/>
            <a:ext cx="8783463" cy="1938992"/>
          </a:xfrm>
          <a:prstGeom prst="rect">
            <a:avLst/>
          </a:prstGeom>
          <a:noFill/>
        </p:spPr>
        <p:txBody>
          <a:bodyPr wrap="square" rtlCol="0">
            <a:spAutoFit/>
          </a:bodyPr>
          <a:lstStyle/>
          <a:p>
            <a:pPr algn="ctr"/>
            <a:r>
              <a:rPr lang="es-ES" sz="2400" b="1" dirty="0" smtClean="0"/>
              <a:t>General </a:t>
            </a:r>
            <a:r>
              <a:rPr lang="es-ES" sz="2400" b="1" dirty="0" err="1" smtClean="0"/>
              <a:t>Equilibrium</a:t>
            </a:r>
            <a:r>
              <a:rPr lang="es-ES" sz="2400" b="1" dirty="0" smtClean="0"/>
              <a:t> </a:t>
            </a:r>
            <a:r>
              <a:rPr lang="es-ES" sz="2400" b="1" dirty="0" err="1" smtClean="0"/>
              <a:t>Analysis</a:t>
            </a:r>
            <a:r>
              <a:rPr lang="es-ES" sz="2400" b="1" dirty="0" smtClean="0"/>
              <a:t> of Time Use and </a:t>
            </a:r>
            <a:r>
              <a:rPr lang="es-ES" sz="2400" b="1" dirty="0" err="1" smtClean="0"/>
              <a:t>Unpaid</a:t>
            </a:r>
            <a:r>
              <a:rPr lang="es-ES" sz="2400" b="1" dirty="0" smtClean="0"/>
              <a:t> </a:t>
            </a:r>
            <a:r>
              <a:rPr lang="es-ES" sz="2400" b="1" dirty="0" err="1" smtClean="0"/>
              <a:t>Domestic</a:t>
            </a:r>
            <a:r>
              <a:rPr lang="es-ES" sz="2400" b="1" dirty="0" smtClean="0"/>
              <a:t> and </a:t>
            </a:r>
            <a:r>
              <a:rPr lang="es-ES" sz="2400" b="1" dirty="0" err="1" smtClean="0"/>
              <a:t>Care</a:t>
            </a:r>
            <a:r>
              <a:rPr lang="es-ES" sz="2400" b="1" dirty="0" smtClean="0"/>
              <a:t> </a:t>
            </a:r>
            <a:r>
              <a:rPr lang="es-ES" sz="2400" b="1" dirty="0" err="1" smtClean="0"/>
              <a:t>Work</a:t>
            </a:r>
            <a:r>
              <a:rPr lang="es-ES" sz="2400" b="1" dirty="0" smtClean="0"/>
              <a:t>: </a:t>
            </a:r>
            <a:r>
              <a:rPr lang="es-ES" sz="2400" b="1" dirty="0" err="1" smtClean="0"/>
              <a:t>Existing</a:t>
            </a:r>
            <a:r>
              <a:rPr lang="es-ES" sz="2400" b="1" dirty="0" smtClean="0"/>
              <a:t> </a:t>
            </a:r>
            <a:r>
              <a:rPr lang="es-ES" sz="2400" b="1" dirty="0" err="1" smtClean="0"/>
              <a:t>SAMs</a:t>
            </a:r>
            <a:r>
              <a:rPr lang="es-ES" sz="2400" b="1" dirty="0"/>
              <a:t> </a:t>
            </a:r>
            <a:r>
              <a:rPr lang="es-ES" sz="2400" b="1" dirty="0" smtClean="0"/>
              <a:t>and </a:t>
            </a:r>
            <a:r>
              <a:rPr lang="es-ES" sz="2400" b="1" dirty="0" err="1" smtClean="0"/>
              <a:t>Models</a:t>
            </a:r>
            <a:r>
              <a:rPr lang="es-ES" sz="2400" b="1" dirty="0" smtClean="0"/>
              <a:t>, and </a:t>
            </a:r>
            <a:r>
              <a:rPr lang="es-ES" sz="2400" b="1" dirty="0" err="1" smtClean="0"/>
              <a:t>Possible</a:t>
            </a:r>
            <a:r>
              <a:rPr lang="es-ES" sz="2400" b="1" dirty="0" smtClean="0"/>
              <a:t> </a:t>
            </a:r>
            <a:r>
              <a:rPr lang="es-ES" sz="2400" b="1" dirty="0" err="1" smtClean="0"/>
              <a:t>Extensions</a:t>
            </a:r>
            <a:endParaRPr lang="es-ES" sz="2400" b="1" dirty="0" smtClean="0"/>
          </a:p>
          <a:p>
            <a:pPr algn="ctr"/>
            <a:endParaRPr lang="es-ES" sz="2400" dirty="0"/>
          </a:p>
          <a:p>
            <a:pPr algn="ctr"/>
            <a:r>
              <a:rPr lang="es-ES" sz="2400" dirty="0" smtClean="0"/>
              <a:t>Carmen </a:t>
            </a:r>
            <a:r>
              <a:rPr lang="es-ES" sz="2400" dirty="0" err="1"/>
              <a:t>E</a:t>
            </a:r>
            <a:r>
              <a:rPr lang="es-ES" sz="2400" dirty="0" err="1" smtClean="0"/>
              <a:t>strades</a:t>
            </a:r>
            <a:r>
              <a:rPr lang="es-ES" sz="2400" dirty="0" smtClean="0"/>
              <a:t> </a:t>
            </a:r>
          </a:p>
          <a:p>
            <a:pPr algn="ctr"/>
            <a:r>
              <a:rPr lang="es-ES" sz="2400" dirty="0" err="1" smtClean="0"/>
              <a:t>September</a:t>
            </a:r>
            <a:r>
              <a:rPr lang="es-ES" sz="2400" dirty="0" smtClean="0"/>
              <a:t> 26, 2019</a:t>
            </a:r>
            <a:endParaRPr lang="es-UY" sz="2400" dirty="0"/>
          </a:p>
        </p:txBody>
      </p:sp>
    </p:spTree>
    <p:extLst>
      <p:ext uri="{BB962C8B-B14F-4D97-AF65-F5344CB8AC3E}">
        <p14:creationId xmlns:p14="http://schemas.microsoft.com/office/powerpoint/2010/main" val="33937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963" y="426128"/>
            <a:ext cx="8110674" cy="584775"/>
          </a:xfrm>
          <a:prstGeom prst="rect">
            <a:avLst/>
          </a:prstGeom>
          <a:noFill/>
        </p:spPr>
        <p:txBody>
          <a:bodyPr wrap="square" rtlCol="0">
            <a:spAutoFit/>
          </a:bodyPr>
          <a:lstStyle/>
          <a:p>
            <a:pPr algn="ctr"/>
            <a:r>
              <a:rPr lang="es-ES" sz="3200" dirty="0" err="1"/>
              <a:t>Gender</a:t>
            </a:r>
            <a:r>
              <a:rPr lang="es-ES" sz="3200" dirty="0"/>
              <a:t> </a:t>
            </a:r>
            <a:r>
              <a:rPr lang="es-ES" sz="3200" dirty="0" err="1"/>
              <a:t>disaggregation</a:t>
            </a:r>
            <a:r>
              <a:rPr lang="es-ES" sz="3200" dirty="0"/>
              <a:t> of </a:t>
            </a:r>
            <a:r>
              <a:rPr lang="es-ES" sz="3200" dirty="0" err="1" smtClean="0"/>
              <a:t>households</a:t>
            </a:r>
            <a:endParaRPr lang="es-ES" sz="3200" dirty="0"/>
          </a:p>
        </p:txBody>
      </p:sp>
      <p:sp>
        <p:nvSpPr>
          <p:cNvPr id="3" name="2 CuadroTexto"/>
          <p:cNvSpPr txBox="1"/>
          <p:nvPr/>
        </p:nvSpPr>
        <p:spPr>
          <a:xfrm>
            <a:off x="866477" y="1153295"/>
            <a:ext cx="7335377" cy="5755421"/>
          </a:xfrm>
          <a:prstGeom prst="rect">
            <a:avLst/>
          </a:prstGeom>
          <a:noFill/>
        </p:spPr>
        <p:txBody>
          <a:bodyPr wrap="square" rtlCol="0">
            <a:spAutoFit/>
          </a:bodyPr>
          <a:lstStyle/>
          <a:p>
            <a:pPr marL="285750" indent="-285750">
              <a:buFont typeface="Arial" panose="020B0604020202020204" pitchFamily="34" charset="0"/>
              <a:buChar char="•"/>
            </a:pPr>
            <a:r>
              <a:rPr lang="es-ES" sz="2000" dirty="0" err="1" smtClean="0"/>
              <a:t>Typically</a:t>
            </a:r>
            <a:r>
              <a:rPr lang="es-ES" sz="2000" dirty="0" smtClean="0"/>
              <a:t> </a:t>
            </a:r>
            <a:r>
              <a:rPr lang="es-ES" sz="2000" dirty="0" err="1" smtClean="0"/>
              <a:t>by</a:t>
            </a:r>
            <a:r>
              <a:rPr lang="es-ES" sz="2000" dirty="0" smtClean="0"/>
              <a:t> </a:t>
            </a:r>
            <a:r>
              <a:rPr lang="es-ES" sz="2000" dirty="0" err="1" smtClean="0"/>
              <a:t>ownership</a:t>
            </a:r>
            <a:r>
              <a:rPr lang="es-ES" sz="2000" dirty="0" smtClean="0"/>
              <a:t> of </a:t>
            </a:r>
            <a:r>
              <a:rPr lang="es-ES" sz="2000" dirty="0" err="1" smtClean="0"/>
              <a:t>factors</a:t>
            </a:r>
            <a:r>
              <a:rPr lang="es-ES" sz="2000" dirty="0" smtClean="0"/>
              <a:t> of </a:t>
            </a:r>
            <a:r>
              <a:rPr lang="es-ES" sz="2000" dirty="0" err="1" smtClean="0"/>
              <a:t>production</a:t>
            </a:r>
            <a:r>
              <a:rPr lang="es-ES" sz="2000" dirty="0" smtClean="0"/>
              <a:t> and </a:t>
            </a:r>
            <a:r>
              <a:rPr lang="es-ES" sz="2000" dirty="0" err="1" smtClean="0"/>
              <a:t>consumption</a:t>
            </a:r>
            <a:r>
              <a:rPr lang="es-ES" sz="2000" dirty="0" smtClean="0"/>
              <a:t> </a:t>
            </a:r>
            <a:r>
              <a:rPr lang="es-ES" sz="2000" dirty="0" err="1" smtClean="0"/>
              <a:t>needs</a:t>
            </a:r>
            <a:endParaRPr lang="es-ES" sz="2000" dirty="0" smtClean="0"/>
          </a:p>
          <a:p>
            <a:pPr marL="285750" indent="-285750">
              <a:buFont typeface="Arial" panose="020B0604020202020204" pitchFamily="34" charset="0"/>
              <a:buChar char="•"/>
            </a:pPr>
            <a:r>
              <a:rPr lang="es-ES" sz="2000" dirty="0" err="1" smtClean="0"/>
              <a:t>Many</a:t>
            </a:r>
            <a:r>
              <a:rPr lang="es-ES" sz="2000" dirty="0" smtClean="0"/>
              <a:t> CGE </a:t>
            </a:r>
            <a:r>
              <a:rPr lang="es-ES" sz="2000" dirty="0" err="1" smtClean="0"/>
              <a:t>models</a:t>
            </a:r>
            <a:r>
              <a:rPr lang="es-ES" sz="2000" dirty="0" smtClean="0"/>
              <a:t> </a:t>
            </a:r>
            <a:r>
              <a:rPr lang="es-ES" sz="2000" dirty="0" err="1" smtClean="0"/>
              <a:t>differentiate</a:t>
            </a:r>
            <a:r>
              <a:rPr lang="es-ES" sz="2000" dirty="0" smtClean="0"/>
              <a:t> </a:t>
            </a:r>
            <a:r>
              <a:rPr lang="es-ES" sz="2000" dirty="0" err="1" smtClean="0"/>
              <a:t>between</a:t>
            </a:r>
            <a:r>
              <a:rPr lang="es-ES" sz="2000" dirty="0" smtClean="0"/>
              <a:t> </a:t>
            </a:r>
            <a:r>
              <a:rPr lang="es-ES" sz="2000" dirty="0" err="1" smtClean="0"/>
              <a:t>male</a:t>
            </a:r>
            <a:r>
              <a:rPr lang="es-ES" sz="2000" dirty="0" smtClean="0"/>
              <a:t> and </a:t>
            </a:r>
            <a:r>
              <a:rPr lang="es-ES" sz="2000" dirty="0" err="1" smtClean="0"/>
              <a:t>female</a:t>
            </a:r>
            <a:r>
              <a:rPr lang="es-ES" sz="2000" dirty="0" smtClean="0"/>
              <a:t> </a:t>
            </a:r>
            <a:r>
              <a:rPr lang="es-ES" sz="2000" dirty="0" err="1" smtClean="0"/>
              <a:t>headed</a:t>
            </a:r>
            <a:r>
              <a:rPr lang="es-ES" sz="2000" dirty="0" smtClean="0"/>
              <a:t> </a:t>
            </a:r>
            <a:r>
              <a:rPr lang="es-ES" sz="2000" dirty="0" err="1" smtClean="0"/>
              <a:t>households</a:t>
            </a:r>
            <a:r>
              <a:rPr lang="es-ES" sz="2000" dirty="0" smtClean="0"/>
              <a:t>. </a:t>
            </a:r>
            <a:r>
              <a:rPr lang="es-ES" sz="2000" dirty="0" err="1" smtClean="0"/>
              <a:t>This</a:t>
            </a:r>
            <a:r>
              <a:rPr lang="es-ES" sz="2000" dirty="0" smtClean="0"/>
              <a:t> </a:t>
            </a:r>
            <a:r>
              <a:rPr lang="es-ES" sz="2000" dirty="0" err="1" smtClean="0"/>
              <a:t>might</a:t>
            </a:r>
            <a:r>
              <a:rPr lang="es-ES" sz="2000" dirty="0" smtClean="0"/>
              <a:t> be </a:t>
            </a:r>
            <a:r>
              <a:rPr lang="es-ES" sz="2000" dirty="0" err="1" smtClean="0"/>
              <a:t>problematic</a:t>
            </a:r>
            <a:r>
              <a:rPr lang="es-ES" sz="2000" dirty="0" smtClean="0"/>
              <a:t> </a:t>
            </a:r>
            <a:r>
              <a:rPr lang="es-ES" sz="2000" dirty="0" err="1" smtClean="0"/>
              <a:t>because</a:t>
            </a:r>
            <a:r>
              <a:rPr lang="es-ES" sz="2000" dirty="0" smtClean="0"/>
              <a:t> </a:t>
            </a:r>
            <a:r>
              <a:rPr lang="es-ES" sz="2000" dirty="0" err="1" smtClean="0"/>
              <a:t>female</a:t>
            </a:r>
            <a:r>
              <a:rPr lang="es-ES" sz="2000" dirty="0" smtClean="0"/>
              <a:t> </a:t>
            </a:r>
            <a:r>
              <a:rPr lang="es-ES" sz="2000" dirty="0" err="1" smtClean="0"/>
              <a:t>headed</a:t>
            </a:r>
            <a:r>
              <a:rPr lang="es-ES" sz="2000" dirty="0" smtClean="0"/>
              <a:t> </a:t>
            </a:r>
            <a:r>
              <a:rPr lang="es-ES" sz="2000" dirty="0" err="1" smtClean="0"/>
              <a:t>households</a:t>
            </a:r>
            <a:r>
              <a:rPr lang="es-ES" sz="2000" dirty="0" smtClean="0"/>
              <a:t> are </a:t>
            </a:r>
            <a:r>
              <a:rPr lang="es-ES" sz="2000" dirty="0" err="1" smtClean="0"/>
              <a:t>an</a:t>
            </a:r>
            <a:r>
              <a:rPr lang="es-ES" sz="2000" dirty="0" smtClean="0"/>
              <a:t> </a:t>
            </a:r>
            <a:r>
              <a:rPr lang="es-ES" sz="2000" dirty="0" err="1" smtClean="0"/>
              <a:t>heterogenous</a:t>
            </a:r>
            <a:r>
              <a:rPr lang="es-ES" sz="2000" dirty="0" smtClean="0"/>
              <a:t> </a:t>
            </a:r>
            <a:r>
              <a:rPr lang="es-ES" sz="2000" dirty="0" err="1" smtClean="0"/>
              <a:t>group</a:t>
            </a:r>
            <a:r>
              <a:rPr lang="es-ES" sz="2000" dirty="0" smtClean="0"/>
              <a:t>, and a </a:t>
            </a:r>
            <a:r>
              <a:rPr lang="es-ES" sz="2000" dirty="0" err="1" smtClean="0"/>
              <a:t>larger</a:t>
            </a:r>
            <a:r>
              <a:rPr lang="es-ES" sz="2000" dirty="0" smtClean="0"/>
              <a:t> share of </a:t>
            </a:r>
            <a:r>
              <a:rPr lang="es-ES" sz="2000" dirty="0" err="1" smtClean="0"/>
              <a:t>female</a:t>
            </a:r>
            <a:r>
              <a:rPr lang="es-ES" sz="2000" dirty="0" smtClean="0"/>
              <a:t> </a:t>
            </a:r>
            <a:r>
              <a:rPr lang="es-ES" sz="2000" dirty="0" err="1" smtClean="0"/>
              <a:t>population</a:t>
            </a:r>
            <a:r>
              <a:rPr lang="es-ES" sz="2000" dirty="0" smtClean="0"/>
              <a:t> </a:t>
            </a:r>
            <a:r>
              <a:rPr lang="es-ES" sz="2000" dirty="0" err="1" smtClean="0"/>
              <a:t>lives</a:t>
            </a:r>
            <a:r>
              <a:rPr lang="es-ES" sz="2000" dirty="0" smtClean="0"/>
              <a:t> in </a:t>
            </a:r>
            <a:r>
              <a:rPr lang="es-ES" sz="2000" dirty="0" err="1" smtClean="0"/>
              <a:t>male</a:t>
            </a:r>
            <a:r>
              <a:rPr lang="es-ES" sz="2000" dirty="0" smtClean="0"/>
              <a:t> </a:t>
            </a:r>
            <a:r>
              <a:rPr lang="es-ES" sz="2000" dirty="0" err="1" smtClean="0"/>
              <a:t>headed</a:t>
            </a:r>
            <a:r>
              <a:rPr lang="es-ES" sz="2000" dirty="0" smtClean="0"/>
              <a:t> </a:t>
            </a:r>
            <a:r>
              <a:rPr lang="es-ES" sz="2000" dirty="0" err="1" smtClean="0"/>
              <a:t>households</a:t>
            </a:r>
            <a:r>
              <a:rPr lang="es-ES" sz="2000" dirty="0" smtClean="0"/>
              <a:t>. </a:t>
            </a:r>
          </a:p>
          <a:p>
            <a:pPr marL="285750" indent="-285750">
              <a:buFont typeface="Arial" panose="020B0604020202020204" pitchFamily="34" charset="0"/>
              <a:buChar char="•"/>
            </a:pPr>
            <a:r>
              <a:rPr lang="en-US" sz="2000" dirty="0"/>
              <a:t>Distinguishing representative households by number of dependents, care </a:t>
            </a:r>
            <a:r>
              <a:rPr lang="en-US" sz="2000" dirty="0" smtClean="0"/>
              <a:t>needs, </a:t>
            </a:r>
            <a:r>
              <a:rPr lang="en-US" sz="2000" dirty="0"/>
              <a:t>and/or differential access to basic infrastructure (such as electricity or water) </a:t>
            </a:r>
            <a:r>
              <a:rPr lang="en-US" sz="2000" dirty="0" smtClean="0"/>
              <a:t>could be a </a:t>
            </a:r>
            <a:r>
              <a:rPr lang="en-US" sz="2000" dirty="0"/>
              <a:t>more helpful </a:t>
            </a:r>
            <a:r>
              <a:rPr lang="en-US" sz="2000" dirty="0" smtClean="0"/>
              <a:t>approach.</a:t>
            </a:r>
          </a:p>
          <a:p>
            <a:pPr marL="285750" indent="-285750">
              <a:buFont typeface="Arial" panose="020B0604020202020204" pitchFamily="34" charset="0"/>
              <a:buChar char="•"/>
            </a:pPr>
            <a:r>
              <a:rPr lang="en-US" sz="2000" dirty="0" smtClean="0"/>
              <a:t>Example: </a:t>
            </a:r>
            <a:r>
              <a:rPr lang="en-US" sz="2000" dirty="0" err="1" smtClean="0"/>
              <a:t>microsimulation</a:t>
            </a:r>
            <a:r>
              <a:rPr lang="en-US" sz="2000" dirty="0" smtClean="0"/>
              <a:t> </a:t>
            </a:r>
            <a:r>
              <a:rPr lang="en-US" sz="2000" dirty="0"/>
              <a:t>model </a:t>
            </a:r>
            <a:r>
              <a:rPr lang="en-US" sz="2000" dirty="0" smtClean="0"/>
              <a:t>by </a:t>
            </a:r>
            <a:r>
              <a:rPr lang="en-US" sz="2000" dirty="0"/>
              <a:t>the United Kingdom Women’s Budget </a:t>
            </a:r>
            <a:r>
              <a:rPr lang="en-US" sz="2000" dirty="0" smtClean="0"/>
              <a:t>Group: </a:t>
            </a:r>
            <a:r>
              <a:rPr lang="en-US" sz="2000" dirty="0"/>
              <a:t>working age adults in couples, with or without children; single female and single male adults without children; working age female and male lone parents; retired couples; retired single females and single males.</a:t>
            </a:r>
            <a:r>
              <a:rPr lang="es-ES_tradnl" sz="2000" dirty="0"/>
              <a:t> </a:t>
            </a:r>
            <a:r>
              <a:rPr lang="en-US" sz="2000" dirty="0" smtClean="0"/>
              <a:t> </a:t>
            </a:r>
            <a:endParaRPr lang="es-ES" sz="2000" dirty="0" smtClean="0"/>
          </a:p>
          <a:p>
            <a:pPr marL="285750" indent="-285750">
              <a:buFont typeface="Arial" panose="020B0604020202020204" pitchFamily="34" charset="0"/>
              <a:buChar char="•"/>
            </a:pPr>
            <a:endParaRPr lang="es-ES" sz="2000" dirty="0" smtClean="0"/>
          </a:p>
          <a:p>
            <a:pPr marL="285750" indent="-285750">
              <a:buFont typeface="Arial" panose="020B0604020202020204" pitchFamily="34" charset="0"/>
              <a:buChar char="•"/>
            </a:pPr>
            <a:endParaRPr lang="es-ES" sz="2400" dirty="0" smtClean="0"/>
          </a:p>
          <a:p>
            <a:pPr marL="285750" indent="-285750">
              <a:buFont typeface="Arial" panose="020B0604020202020204" pitchFamily="34" charset="0"/>
              <a:buChar char="•"/>
            </a:pPr>
            <a:endParaRPr lang="es-UY" sz="2400" dirty="0"/>
          </a:p>
        </p:txBody>
      </p:sp>
    </p:spTree>
    <p:extLst>
      <p:ext uri="{BB962C8B-B14F-4D97-AF65-F5344CB8AC3E}">
        <p14:creationId xmlns:p14="http://schemas.microsoft.com/office/powerpoint/2010/main" val="18743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9049" y="299922"/>
            <a:ext cx="7705817" cy="584775"/>
          </a:xfrm>
          <a:prstGeom prst="rect">
            <a:avLst/>
          </a:prstGeom>
          <a:noFill/>
        </p:spPr>
        <p:txBody>
          <a:bodyPr wrap="square" rtlCol="0">
            <a:spAutoFit/>
          </a:bodyPr>
          <a:lstStyle/>
          <a:p>
            <a:pPr algn="ctr"/>
            <a:r>
              <a:rPr lang="es-ES" sz="3200" dirty="0" err="1" smtClean="0"/>
              <a:t>Unpaid</a:t>
            </a:r>
            <a:r>
              <a:rPr lang="es-ES" sz="3200" dirty="0" smtClean="0"/>
              <a:t> </a:t>
            </a:r>
            <a:r>
              <a:rPr lang="es-ES" sz="3200" dirty="0" err="1" smtClean="0"/>
              <a:t>work</a:t>
            </a:r>
            <a:endParaRPr lang="es-ES" sz="3200" dirty="0"/>
          </a:p>
        </p:txBody>
      </p:sp>
      <p:sp>
        <p:nvSpPr>
          <p:cNvPr id="3" name="Rectángulo 2"/>
          <p:cNvSpPr/>
          <p:nvPr/>
        </p:nvSpPr>
        <p:spPr>
          <a:xfrm>
            <a:off x="902084" y="1111645"/>
            <a:ext cx="7192943" cy="4154983"/>
          </a:xfrm>
          <a:prstGeom prst="rect">
            <a:avLst/>
          </a:prstGeom>
        </p:spPr>
        <p:txBody>
          <a:bodyPr wrap="square">
            <a:spAutoFit/>
          </a:bodyPr>
          <a:lstStyle/>
          <a:p>
            <a:pPr marL="285750" indent="-285750">
              <a:buFont typeface="Arial"/>
              <a:buChar char="•"/>
            </a:pPr>
            <a:r>
              <a:rPr lang="en-US" sz="2200" dirty="0" smtClean="0"/>
              <a:t>Following Fontana and Wood (2000), when it includes unpaid work, the SAM contains as many </a:t>
            </a:r>
            <a:r>
              <a:rPr lang="en-US" sz="2200" dirty="0"/>
              <a:t>unpaid </a:t>
            </a:r>
            <a:r>
              <a:rPr lang="en-US" sz="2200" dirty="0" smtClean="0"/>
              <a:t>housework (and leisure) </a:t>
            </a:r>
            <a:r>
              <a:rPr lang="en-US" sz="2200" dirty="0"/>
              <a:t>sectors as household </a:t>
            </a:r>
            <a:r>
              <a:rPr lang="en-US" sz="2200" dirty="0" smtClean="0"/>
              <a:t>types.</a:t>
            </a:r>
            <a:endParaRPr lang="en-US" sz="2200" dirty="0" smtClean="0"/>
          </a:p>
          <a:p>
            <a:pPr marL="285750" indent="-285750">
              <a:buFont typeface="Arial"/>
              <a:buChar char="•"/>
            </a:pPr>
            <a:r>
              <a:rPr lang="en-US" sz="2200" dirty="0" smtClean="0"/>
              <a:t>Each sector is constructed using available </a:t>
            </a:r>
            <a:r>
              <a:rPr lang="en-US" sz="2200" dirty="0"/>
              <a:t>time use data and valuing labor time inputs for each skill and gender category at its average market wage (considered to be the opportunity cost of each worker’s time).</a:t>
            </a:r>
            <a:r>
              <a:rPr lang="es-ES_tradnl" sz="2200" dirty="0"/>
              <a:t> </a:t>
            </a:r>
            <a:endParaRPr lang="es-ES_tradnl" sz="2200" dirty="0" smtClean="0"/>
          </a:p>
          <a:p>
            <a:pPr marL="285750" indent="-285750">
              <a:buFont typeface="Arial"/>
              <a:buChar char="•"/>
            </a:pPr>
            <a:r>
              <a:rPr lang="en-US" sz="2200" dirty="0"/>
              <a:t>It is assumed that non-market sectors use </a:t>
            </a:r>
            <a:r>
              <a:rPr lang="en-US" sz="2200" dirty="0" smtClean="0"/>
              <a:t>only labor.</a:t>
            </a:r>
          </a:p>
          <a:p>
            <a:pPr marL="285750" indent="-285750">
              <a:buFont typeface="Arial"/>
              <a:buChar char="•"/>
            </a:pPr>
            <a:r>
              <a:rPr lang="en-US" sz="2200" dirty="0" smtClean="0"/>
              <a:t>Their </a:t>
            </a:r>
            <a:r>
              <a:rPr lang="en-US" sz="2200" dirty="0"/>
              <a:t>output is </a:t>
            </a:r>
            <a:r>
              <a:rPr lang="en-US" sz="2200" dirty="0" smtClean="0"/>
              <a:t>‘</a:t>
            </a:r>
            <a:r>
              <a:rPr lang="en-US" sz="2200" dirty="0"/>
              <a:t>consumed’ by the members of the specific household that produces it. </a:t>
            </a:r>
            <a:endParaRPr lang="en-US" sz="2200" dirty="0" smtClean="0"/>
          </a:p>
          <a:p>
            <a:pPr marL="285750" indent="-285750">
              <a:buFont typeface="Arial"/>
              <a:buChar char="•"/>
            </a:pPr>
            <a:r>
              <a:rPr lang="en-US" sz="2200" dirty="0" smtClean="0"/>
              <a:t>As </a:t>
            </a:r>
            <a:r>
              <a:rPr lang="en-US" sz="2200" dirty="0" smtClean="0"/>
              <a:t>generally found, </a:t>
            </a:r>
            <a:r>
              <a:rPr lang="en-US" sz="2200" dirty="0" smtClean="0"/>
              <a:t>the </a:t>
            </a:r>
            <a:r>
              <a:rPr lang="en-US" sz="2200" dirty="0"/>
              <a:t>non-market housework </a:t>
            </a:r>
            <a:r>
              <a:rPr lang="en-US" sz="2200" dirty="0" smtClean="0"/>
              <a:t>sector </a:t>
            </a:r>
            <a:r>
              <a:rPr lang="en-US" sz="2200" dirty="0"/>
              <a:t>overwhelmingly uses female </a:t>
            </a:r>
            <a:r>
              <a:rPr lang="en-US" sz="2200" dirty="0" smtClean="0"/>
              <a:t>time.</a:t>
            </a:r>
            <a:endParaRPr lang="es-ES" sz="2200" dirty="0"/>
          </a:p>
        </p:txBody>
      </p:sp>
    </p:spTree>
    <p:extLst>
      <p:ext uri="{BB962C8B-B14F-4D97-AF65-F5344CB8AC3E}">
        <p14:creationId xmlns:p14="http://schemas.microsoft.com/office/powerpoint/2010/main" val="353776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8699" y="4438835"/>
            <a:ext cx="6528791" cy="646331"/>
          </a:xfrm>
          <a:prstGeom prst="rect">
            <a:avLst/>
          </a:prstGeom>
          <a:noFill/>
        </p:spPr>
        <p:txBody>
          <a:bodyPr wrap="square" rtlCol="0">
            <a:spAutoFit/>
          </a:bodyPr>
          <a:lstStyle/>
          <a:p>
            <a:r>
              <a:rPr lang="es-ES" sz="3600" dirty="0" err="1" smtClean="0"/>
              <a:t>Gendered</a:t>
            </a:r>
            <a:r>
              <a:rPr lang="es-ES" sz="3600" dirty="0" smtClean="0"/>
              <a:t> CGE </a:t>
            </a:r>
            <a:r>
              <a:rPr lang="es-ES" sz="3600" dirty="0" err="1" smtClean="0"/>
              <a:t>models</a:t>
            </a:r>
            <a:endParaRPr lang="es-ES" sz="3600" dirty="0" smtClean="0"/>
          </a:p>
        </p:txBody>
      </p:sp>
    </p:spTree>
    <p:extLst>
      <p:ext uri="{BB962C8B-B14F-4D97-AF65-F5344CB8AC3E}">
        <p14:creationId xmlns:p14="http://schemas.microsoft.com/office/powerpoint/2010/main" val="177965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34501" y="1340528"/>
            <a:ext cx="7359588" cy="44988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800" dirty="0" err="1" smtClean="0"/>
              <a:t>Two</a:t>
            </a:r>
            <a:r>
              <a:rPr lang="es-ES" sz="2800" dirty="0" smtClean="0"/>
              <a:t> </a:t>
            </a:r>
            <a:r>
              <a:rPr lang="es-ES" sz="2800" dirty="0" err="1" smtClean="0"/>
              <a:t>variants</a:t>
            </a:r>
            <a:r>
              <a:rPr lang="es-ES" sz="2800" dirty="0" smtClean="0"/>
              <a:t>:</a:t>
            </a:r>
          </a:p>
          <a:p>
            <a:pPr lvl="1"/>
            <a:r>
              <a:rPr lang="es-ES" sz="2400" dirty="0" err="1" smtClean="0"/>
              <a:t>Gender</a:t>
            </a:r>
            <a:r>
              <a:rPr lang="es-ES" sz="2400" dirty="0" smtClean="0"/>
              <a:t> </a:t>
            </a:r>
            <a:r>
              <a:rPr lang="es-ES" sz="2400" dirty="0" err="1" smtClean="0"/>
              <a:t>disaggregation</a:t>
            </a:r>
            <a:r>
              <a:rPr lang="es-ES" sz="2400" dirty="0" smtClean="0"/>
              <a:t> of variables</a:t>
            </a:r>
          </a:p>
          <a:p>
            <a:pPr lvl="2"/>
            <a:r>
              <a:rPr lang="es-ES" sz="2000" dirty="0" err="1" smtClean="0"/>
              <a:t>The</a:t>
            </a:r>
            <a:r>
              <a:rPr lang="es-ES" sz="2000" dirty="0" smtClean="0"/>
              <a:t> </a:t>
            </a:r>
            <a:r>
              <a:rPr lang="es-ES" sz="2000" dirty="0" err="1" smtClean="0"/>
              <a:t>structure</a:t>
            </a:r>
            <a:r>
              <a:rPr lang="es-ES" sz="2000" dirty="0" smtClean="0"/>
              <a:t> of </a:t>
            </a:r>
            <a:r>
              <a:rPr lang="es-ES" sz="2000" dirty="0" err="1" smtClean="0"/>
              <a:t>the</a:t>
            </a:r>
            <a:r>
              <a:rPr lang="es-ES" sz="2000" dirty="0" smtClean="0"/>
              <a:t> CGE </a:t>
            </a:r>
            <a:r>
              <a:rPr lang="es-ES" sz="2000" dirty="0" err="1" smtClean="0"/>
              <a:t>model</a:t>
            </a:r>
            <a:r>
              <a:rPr lang="es-ES" sz="2000" dirty="0" smtClean="0"/>
              <a:t> </a:t>
            </a:r>
            <a:r>
              <a:rPr lang="es-ES" sz="2000" dirty="0" err="1" smtClean="0"/>
              <a:t>is</a:t>
            </a:r>
            <a:r>
              <a:rPr lang="es-ES" sz="2000" dirty="0" smtClean="0"/>
              <a:t> </a:t>
            </a:r>
            <a:r>
              <a:rPr lang="es-ES" sz="2000" dirty="0" err="1" smtClean="0"/>
              <a:t>standard</a:t>
            </a:r>
            <a:r>
              <a:rPr lang="es-ES" sz="2000" dirty="0" smtClean="0"/>
              <a:t>, and </a:t>
            </a:r>
            <a:r>
              <a:rPr lang="es-ES" sz="2000" dirty="0" err="1" smtClean="0"/>
              <a:t>some</a:t>
            </a:r>
            <a:r>
              <a:rPr lang="es-ES" sz="2000" dirty="0" smtClean="0"/>
              <a:t> variables are </a:t>
            </a:r>
            <a:r>
              <a:rPr lang="es-ES" sz="2000" dirty="0" err="1" smtClean="0"/>
              <a:t>disaggregated</a:t>
            </a:r>
            <a:r>
              <a:rPr lang="es-ES" sz="2000" dirty="0" smtClean="0"/>
              <a:t> </a:t>
            </a:r>
            <a:r>
              <a:rPr lang="es-ES" sz="2000" dirty="0" err="1" smtClean="0"/>
              <a:t>by</a:t>
            </a:r>
            <a:r>
              <a:rPr lang="es-ES" sz="2000" dirty="0" smtClean="0"/>
              <a:t> </a:t>
            </a:r>
            <a:r>
              <a:rPr lang="es-ES" sz="2000" dirty="0" err="1" smtClean="0"/>
              <a:t>gender</a:t>
            </a:r>
            <a:r>
              <a:rPr lang="es-ES" sz="2000" dirty="0" smtClean="0"/>
              <a:t>, </a:t>
            </a:r>
            <a:r>
              <a:rPr lang="es-ES" sz="2000" dirty="0" err="1" smtClean="0"/>
              <a:t>following</a:t>
            </a:r>
            <a:r>
              <a:rPr lang="es-ES" sz="2000" dirty="0" smtClean="0"/>
              <a:t> </a:t>
            </a:r>
            <a:r>
              <a:rPr lang="es-ES" sz="2000" dirty="0" err="1" smtClean="0"/>
              <a:t>the</a:t>
            </a:r>
            <a:r>
              <a:rPr lang="es-ES" sz="2000" dirty="0" smtClean="0"/>
              <a:t> </a:t>
            </a:r>
            <a:r>
              <a:rPr lang="es-ES" sz="2000" dirty="0" err="1" smtClean="0"/>
              <a:t>disaggregation</a:t>
            </a:r>
            <a:r>
              <a:rPr lang="es-ES" sz="2000" dirty="0" smtClean="0"/>
              <a:t> of </a:t>
            </a:r>
            <a:r>
              <a:rPr lang="es-ES" sz="2000" dirty="0" err="1" smtClean="0"/>
              <a:t>the</a:t>
            </a:r>
            <a:r>
              <a:rPr lang="es-ES" sz="2000" dirty="0" smtClean="0"/>
              <a:t> SAM (labor, </a:t>
            </a:r>
            <a:r>
              <a:rPr lang="es-ES" sz="2000" dirty="0" err="1" smtClean="0"/>
              <a:t>production</a:t>
            </a:r>
            <a:r>
              <a:rPr lang="es-ES" sz="2000" dirty="0" smtClean="0"/>
              <a:t> </a:t>
            </a:r>
            <a:r>
              <a:rPr lang="es-ES" sz="2000" dirty="0" err="1" smtClean="0"/>
              <a:t>sectors</a:t>
            </a:r>
            <a:r>
              <a:rPr lang="es-ES" sz="2000" dirty="0" smtClean="0"/>
              <a:t>, </a:t>
            </a:r>
            <a:r>
              <a:rPr lang="es-ES" sz="2000" dirty="0" err="1" smtClean="0"/>
              <a:t>households</a:t>
            </a:r>
            <a:r>
              <a:rPr lang="es-ES" sz="2000" dirty="0" smtClean="0"/>
              <a:t>).</a:t>
            </a:r>
          </a:p>
          <a:p>
            <a:pPr lvl="1"/>
            <a:r>
              <a:rPr lang="es-ES" sz="2400" dirty="0" err="1" smtClean="0"/>
              <a:t>Two</a:t>
            </a:r>
            <a:r>
              <a:rPr lang="es-ES" sz="2400" dirty="0" smtClean="0"/>
              <a:t> </a:t>
            </a:r>
            <a:r>
              <a:rPr lang="es-ES" sz="2400" dirty="0" err="1" smtClean="0"/>
              <a:t>system</a:t>
            </a:r>
            <a:r>
              <a:rPr lang="es-ES" sz="2400" dirty="0" smtClean="0"/>
              <a:t> </a:t>
            </a:r>
            <a:r>
              <a:rPr lang="es-ES" sz="2400" dirty="0" err="1" smtClean="0"/>
              <a:t>models</a:t>
            </a:r>
            <a:r>
              <a:rPr lang="es-ES" sz="2400" dirty="0" smtClean="0"/>
              <a:t> </a:t>
            </a:r>
            <a:r>
              <a:rPr lang="es-ES" sz="2400" dirty="0" err="1" smtClean="0"/>
              <a:t>with</a:t>
            </a:r>
            <a:r>
              <a:rPr lang="es-ES" sz="2400" dirty="0" smtClean="0"/>
              <a:t> </a:t>
            </a:r>
            <a:r>
              <a:rPr lang="es-ES" sz="2400" dirty="0" err="1" smtClean="0"/>
              <a:t>unpaid</a:t>
            </a:r>
            <a:r>
              <a:rPr lang="es-ES" sz="2400" dirty="0" smtClean="0"/>
              <a:t> labor </a:t>
            </a:r>
            <a:r>
              <a:rPr lang="es-ES" sz="2400" dirty="0" err="1" smtClean="0"/>
              <a:t>representation</a:t>
            </a:r>
            <a:endParaRPr lang="es-ES" sz="2400" dirty="0" smtClean="0"/>
          </a:p>
          <a:p>
            <a:pPr lvl="1"/>
            <a:endParaRPr lang="es-ES" sz="2400" dirty="0"/>
          </a:p>
        </p:txBody>
      </p:sp>
      <p:sp>
        <p:nvSpPr>
          <p:cNvPr id="3" name="1 Título"/>
          <p:cNvSpPr txBox="1">
            <a:spLocks/>
          </p:cNvSpPr>
          <p:nvPr/>
        </p:nvSpPr>
        <p:spPr>
          <a:xfrm>
            <a:off x="457200" y="274638"/>
            <a:ext cx="7843421" cy="7315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Y" sz="3200" dirty="0" smtClean="0"/>
              <a:t>Gendered CGE models</a:t>
            </a:r>
            <a:endParaRPr lang="es-UY" sz="3200" dirty="0"/>
          </a:p>
        </p:txBody>
      </p:sp>
    </p:spTree>
    <p:extLst>
      <p:ext uri="{BB962C8B-B14F-4D97-AF65-F5344CB8AC3E}">
        <p14:creationId xmlns:p14="http://schemas.microsoft.com/office/powerpoint/2010/main" val="374185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61611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dirty="0" err="1" smtClean="0"/>
              <a:t>Two</a:t>
            </a:r>
            <a:r>
              <a:rPr lang="es-ES" sz="3600" dirty="0" smtClean="0"/>
              <a:t> </a:t>
            </a:r>
            <a:r>
              <a:rPr lang="es-ES" sz="3600" dirty="0" err="1" smtClean="0"/>
              <a:t>system</a:t>
            </a:r>
            <a:r>
              <a:rPr lang="es-ES" sz="3600" dirty="0" smtClean="0"/>
              <a:t> </a:t>
            </a:r>
            <a:r>
              <a:rPr lang="es-ES" sz="3600" dirty="0" err="1" smtClean="0"/>
              <a:t>models</a:t>
            </a:r>
            <a:endParaRPr lang="es-UY" sz="3600" dirty="0"/>
          </a:p>
        </p:txBody>
      </p:sp>
      <p:sp>
        <p:nvSpPr>
          <p:cNvPr id="3" name="2 Marcador de contenido"/>
          <p:cNvSpPr txBox="1">
            <a:spLocks/>
          </p:cNvSpPr>
          <p:nvPr/>
        </p:nvSpPr>
        <p:spPr>
          <a:xfrm>
            <a:off x="735912" y="1121694"/>
            <a:ext cx="7418465" cy="478965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dirty="0"/>
              <a:t>Fontana </a:t>
            </a:r>
            <a:r>
              <a:rPr lang="es-ES" sz="2400" dirty="0" smtClean="0"/>
              <a:t>and </a:t>
            </a:r>
            <a:r>
              <a:rPr lang="es-ES" sz="2400" dirty="0"/>
              <a:t>Wood (2000)</a:t>
            </a:r>
          </a:p>
          <a:p>
            <a:pPr lvl="1"/>
            <a:r>
              <a:rPr lang="it-IT" sz="2000" dirty="0" smtClean="0"/>
              <a:t>Applied for Bangladesh </a:t>
            </a:r>
            <a:r>
              <a:rPr lang="it-IT" sz="2000" dirty="0"/>
              <a:t>(Fontana 2001), Zambia (Fontana 2007), Nepal (Fofana </a:t>
            </a:r>
            <a:r>
              <a:rPr lang="it-IT" sz="2000" i="1" dirty="0"/>
              <a:t>et al. </a:t>
            </a:r>
            <a:r>
              <a:rPr lang="it-IT" sz="2000" dirty="0"/>
              <a:t>2005), </a:t>
            </a:r>
            <a:r>
              <a:rPr lang="it-IT" sz="2000" dirty="0" smtClean="0"/>
              <a:t>South Africa </a:t>
            </a:r>
            <a:r>
              <a:rPr lang="it-IT" sz="2000" dirty="0"/>
              <a:t>(Cockburn </a:t>
            </a:r>
            <a:r>
              <a:rPr lang="it-IT" sz="2000" i="1" dirty="0"/>
              <a:t>et al. </a:t>
            </a:r>
            <a:r>
              <a:rPr lang="it-IT" sz="2000" dirty="0"/>
              <a:t>2007), Uruguay (Terra </a:t>
            </a:r>
            <a:r>
              <a:rPr lang="it-IT" sz="2000" i="1" dirty="0"/>
              <a:t>et al. </a:t>
            </a:r>
            <a:r>
              <a:rPr lang="it-IT" sz="2000" dirty="0"/>
              <a:t>2008) </a:t>
            </a:r>
            <a:r>
              <a:rPr lang="it-IT" sz="2000" dirty="0" smtClean="0"/>
              <a:t>and </a:t>
            </a:r>
            <a:r>
              <a:rPr lang="it-IT" sz="2000" dirty="0"/>
              <a:t>Pakistan (Siddiqui 2009</a:t>
            </a:r>
            <a:r>
              <a:rPr lang="it-IT" sz="2000" dirty="0" smtClean="0"/>
              <a:t>) with some modifications.</a:t>
            </a:r>
            <a:endParaRPr lang="es-ES" sz="2400" dirty="0" smtClean="0"/>
          </a:p>
          <a:p>
            <a:r>
              <a:rPr lang="es-ES" sz="2400" dirty="0" err="1" smtClean="0"/>
              <a:t>This</a:t>
            </a:r>
            <a:r>
              <a:rPr lang="es-ES" sz="2400" dirty="0" smtClean="0"/>
              <a:t> </a:t>
            </a:r>
            <a:r>
              <a:rPr lang="es-ES" sz="2400" dirty="0" err="1" smtClean="0"/>
              <a:t>family</a:t>
            </a:r>
            <a:r>
              <a:rPr lang="es-ES" sz="2400" dirty="0" smtClean="0"/>
              <a:t> of </a:t>
            </a:r>
            <a:r>
              <a:rPr lang="es-ES" sz="2400" dirty="0" err="1" smtClean="0"/>
              <a:t>models</a:t>
            </a:r>
            <a:r>
              <a:rPr lang="es-ES" sz="2400" dirty="0" smtClean="0"/>
              <a:t> </a:t>
            </a:r>
            <a:r>
              <a:rPr lang="es-ES" sz="2400" dirty="0" err="1" smtClean="0"/>
              <a:t>includes</a:t>
            </a:r>
            <a:r>
              <a:rPr lang="es-ES" sz="2400" dirty="0" smtClean="0"/>
              <a:t> </a:t>
            </a:r>
            <a:r>
              <a:rPr lang="es-ES" sz="2400" dirty="0" err="1" smtClean="0"/>
              <a:t>unpaid</a:t>
            </a:r>
            <a:r>
              <a:rPr lang="es-ES" sz="2400" dirty="0" smtClean="0"/>
              <a:t> </a:t>
            </a:r>
            <a:r>
              <a:rPr lang="es-ES" sz="2400" dirty="0" err="1" smtClean="0"/>
              <a:t>household</a:t>
            </a:r>
            <a:r>
              <a:rPr lang="es-ES" sz="2400" dirty="0" smtClean="0"/>
              <a:t> </a:t>
            </a:r>
            <a:r>
              <a:rPr lang="es-ES" sz="2400" dirty="0" err="1" smtClean="0"/>
              <a:t>work</a:t>
            </a:r>
            <a:r>
              <a:rPr lang="es-ES" sz="2400" dirty="0" smtClean="0"/>
              <a:t> and </a:t>
            </a:r>
            <a:r>
              <a:rPr lang="es-ES" sz="2400" dirty="0" err="1" smtClean="0"/>
              <a:t>leisure</a:t>
            </a:r>
            <a:r>
              <a:rPr lang="es-ES" sz="2400" dirty="0" smtClean="0"/>
              <a:t>; </a:t>
            </a:r>
            <a:r>
              <a:rPr lang="es-ES" sz="2400" dirty="0" err="1" smtClean="0"/>
              <a:t>valued</a:t>
            </a:r>
            <a:r>
              <a:rPr lang="es-ES" sz="2400" dirty="0" smtClean="0"/>
              <a:t> at </a:t>
            </a:r>
            <a:r>
              <a:rPr lang="es-ES" sz="2400" dirty="0" err="1" smtClean="0"/>
              <a:t>the</a:t>
            </a:r>
            <a:r>
              <a:rPr lang="es-ES" sz="2400" dirty="0" smtClean="0"/>
              <a:t> </a:t>
            </a:r>
            <a:r>
              <a:rPr lang="es-ES" sz="2400" dirty="0" err="1" smtClean="0"/>
              <a:t>average</a:t>
            </a:r>
            <a:r>
              <a:rPr lang="es-ES" sz="2400" dirty="0" smtClean="0"/>
              <a:t> </a:t>
            </a:r>
            <a:r>
              <a:rPr lang="es-ES" sz="2400" dirty="0" err="1" smtClean="0"/>
              <a:t>wage</a:t>
            </a:r>
            <a:r>
              <a:rPr lang="es-ES" sz="2400" dirty="0" smtClean="0"/>
              <a:t> </a:t>
            </a:r>
            <a:r>
              <a:rPr lang="es-ES" sz="2400" dirty="0" err="1" smtClean="0"/>
              <a:t>rate</a:t>
            </a:r>
            <a:r>
              <a:rPr lang="es-ES" sz="2400" dirty="0" smtClean="0"/>
              <a:t> </a:t>
            </a:r>
            <a:r>
              <a:rPr lang="es-ES" sz="2400" dirty="0" err="1" smtClean="0"/>
              <a:t>for</a:t>
            </a:r>
            <a:r>
              <a:rPr lang="es-ES" sz="2400" dirty="0" smtClean="0"/>
              <a:t> </a:t>
            </a:r>
            <a:r>
              <a:rPr lang="es-ES" sz="2400" dirty="0" err="1" smtClean="0"/>
              <a:t>women</a:t>
            </a:r>
            <a:r>
              <a:rPr lang="es-ES" sz="2400" dirty="0" smtClean="0"/>
              <a:t> and </a:t>
            </a:r>
            <a:r>
              <a:rPr lang="es-ES" sz="2400" dirty="0" err="1" smtClean="0"/>
              <a:t>men</a:t>
            </a:r>
            <a:r>
              <a:rPr lang="es-ES" sz="2400" dirty="0" smtClean="0"/>
              <a:t>. </a:t>
            </a:r>
          </a:p>
          <a:p>
            <a:r>
              <a:rPr lang="en-US" sz="2400" dirty="0" smtClean="0"/>
              <a:t>The unpaid work </a:t>
            </a:r>
            <a:r>
              <a:rPr lang="en-US" sz="2400" dirty="0"/>
              <a:t>is treated as a homogenous </a:t>
            </a:r>
            <a:r>
              <a:rPr lang="en-US" sz="2400" dirty="0" smtClean="0"/>
              <a:t>activity. </a:t>
            </a:r>
          </a:p>
          <a:p>
            <a:r>
              <a:rPr lang="en-US" sz="2400" dirty="0" smtClean="0"/>
              <a:t>In the production function of unpaid work, there is a lower substitution between male and female labor, assuming a more rigid division of labor. </a:t>
            </a:r>
            <a:endParaRPr lang="it-IT" sz="2000" dirty="0"/>
          </a:p>
          <a:p>
            <a:pPr lvl="1"/>
            <a:endParaRPr lang="it-IT" sz="2000" dirty="0" smtClean="0"/>
          </a:p>
          <a:p>
            <a:endParaRPr lang="en-US" sz="2400" dirty="0" smtClean="0"/>
          </a:p>
          <a:p>
            <a:endParaRPr lang="is-IS" sz="2400" dirty="0"/>
          </a:p>
          <a:p>
            <a:pPr lvl="1"/>
            <a:endParaRPr lang="it-IT" sz="2000" dirty="0" smtClean="0"/>
          </a:p>
          <a:p>
            <a:pPr lvl="1"/>
            <a:endParaRPr lang="it-IT" sz="2000" dirty="0"/>
          </a:p>
          <a:p>
            <a:pPr lvl="1"/>
            <a:endParaRPr lang="es-ES" sz="2000" dirty="0" smtClean="0"/>
          </a:p>
        </p:txBody>
      </p:sp>
    </p:spTree>
    <p:extLst>
      <p:ext uri="{BB962C8B-B14F-4D97-AF65-F5344CB8AC3E}">
        <p14:creationId xmlns:p14="http://schemas.microsoft.com/office/powerpoint/2010/main" val="145887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8076" y="1192099"/>
            <a:ext cx="7366865" cy="4585870"/>
          </a:xfrm>
          <a:prstGeom prst="rect">
            <a:avLst/>
          </a:prstGeom>
        </p:spPr>
        <p:txBody>
          <a:bodyPr wrap="square">
            <a:spAutoFit/>
          </a:bodyPr>
          <a:lstStyle/>
          <a:p>
            <a:pPr marL="457200" indent="-457200">
              <a:buFont typeface="Arial"/>
              <a:buChar char="•"/>
            </a:pPr>
            <a:r>
              <a:rPr lang="is-IS" sz="2400" dirty="0"/>
              <a:t>Filipski </a:t>
            </a:r>
            <a:r>
              <a:rPr lang="is-IS" sz="2400" i="1" dirty="0"/>
              <a:t>et al. </a:t>
            </a:r>
            <a:r>
              <a:rPr lang="is-IS" sz="2400" dirty="0"/>
              <a:t>(2011</a:t>
            </a:r>
            <a:r>
              <a:rPr lang="is-IS" sz="2400" dirty="0" smtClean="0"/>
              <a:t>) analyze the impact of a FTA between Dominican Republic and CAFTA on migration and the rural sector in DR</a:t>
            </a:r>
          </a:p>
          <a:p>
            <a:pPr marL="914400" lvl="1" indent="-457200">
              <a:buFont typeface="Arial"/>
              <a:buChar char="•"/>
            </a:pPr>
            <a:r>
              <a:rPr lang="is-IS" sz="2200" dirty="0" smtClean="0"/>
              <a:t>Focus on immigration</a:t>
            </a:r>
          </a:p>
          <a:p>
            <a:pPr marL="914400" lvl="1" indent="-457200">
              <a:buFont typeface="Arial"/>
              <a:buChar char="•"/>
            </a:pPr>
            <a:r>
              <a:rPr lang="en-US" sz="2200" dirty="0"/>
              <a:t>Allocation of </a:t>
            </a:r>
            <a:r>
              <a:rPr lang="en-US" sz="2200" dirty="0"/>
              <a:t>time to wage work, </a:t>
            </a:r>
            <a:r>
              <a:rPr lang="en-US" sz="2200" dirty="0" smtClean="0"/>
              <a:t>unpaid household </a:t>
            </a:r>
            <a:r>
              <a:rPr lang="en-US" sz="2200" dirty="0"/>
              <a:t>production activities, and </a:t>
            </a:r>
            <a:r>
              <a:rPr lang="en-US" sz="2200" dirty="0" smtClean="0"/>
              <a:t>reproductive activities </a:t>
            </a:r>
          </a:p>
          <a:p>
            <a:pPr marL="914400" lvl="1" indent="-457200">
              <a:buFont typeface="Arial"/>
              <a:buChar char="•"/>
            </a:pPr>
            <a:r>
              <a:rPr lang="en-US" sz="2200" dirty="0" smtClean="0"/>
              <a:t>They incorporate imperfect transferability of labor supply (CET functions)</a:t>
            </a:r>
            <a:endParaRPr lang="en-US" sz="2200" dirty="0"/>
          </a:p>
          <a:p>
            <a:pPr marL="914400" lvl="1" indent="-457200">
              <a:buFont typeface="Arial"/>
              <a:buChar char="•"/>
            </a:pPr>
            <a:r>
              <a:rPr lang="es-ES" sz="2200" dirty="0" smtClean="0"/>
              <a:t>T</a:t>
            </a:r>
            <a:r>
              <a:rPr lang="is-IS" sz="2200" dirty="0" smtClean="0"/>
              <a:t>he </a:t>
            </a:r>
            <a:r>
              <a:rPr lang="is-IS" sz="2200" dirty="0" smtClean="0"/>
              <a:t>model defines six categories of work/activities (agriculture and non agriculture paid work, agriculture and non agriculture unpaid work, reproductive activities and leisure) for different labor categories, defined by gender and nationality. </a:t>
            </a:r>
          </a:p>
        </p:txBody>
      </p:sp>
      <p:sp>
        <p:nvSpPr>
          <p:cNvPr id="3" name="1 Título"/>
          <p:cNvSpPr txBox="1">
            <a:spLocks/>
          </p:cNvSpPr>
          <p:nvPr/>
        </p:nvSpPr>
        <p:spPr>
          <a:xfrm>
            <a:off x="457200" y="274638"/>
            <a:ext cx="8229600" cy="61611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dirty="0" err="1" smtClean="0"/>
              <a:t>Recent</a:t>
            </a:r>
            <a:r>
              <a:rPr lang="es-ES" sz="3600" dirty="0" smtClean="0"/>
              <a:t> </a:t>
            </a:r>
            <a:r>
              <a:rPr lang="es-ES" sz="3600" dirty="0" err="1" smtClean="0"/>
              <a:t>two-system</a:t>
            </a:r>
            <a:r>
              <a:rPr lang="es-ES" sz="3600" dirty="0" smtClean="0"/>
              <a:t> </a:t>
            </a:r>
            <a:r>
              <a:rPr lang="es-ES" sz="3600" dirty="0" err="1" smtClean="0"/>
              <a:t>models</a:t>
            </a:r>
            <a:r>
              <a:rPr lang="es-ES" sz="3600" dirty="0" smtClean="0"/>
              <a:t> (1)</a:t>
            </a:r>
            <a:endParaRPr lang="es-UY" sz="3600" dirty="0"/>
          </a:p>
        </p:txBody>
      </p:sp>
    </p:spTree>
    <p:extLst>
      <p:ext uri="{BB962C8B-B14F-4D97-AF65-F5344CB8AC3E}">
        <p14:creationId xmlns:p14="http://schemas.microsoft.com/office/powerpoint/2010/main" val="328279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9258" y="1292745"/>
            <a:ext cx="7097641" cy="3970318"/>
          </a:xfrm>
          <a:prstGeom prst="rect">
            <a:avLst/>
          </a:prstGeom>
        </p:spPr>
        <p:txBody>
          <a:bodyPr wrap="square">
            <a:spAutoFit/>
          </a:bodyPr>
          <a:lstStyle/>
          <a:p>
            <a:pPr marL="457200" indent="-457200">
              <a:buFont typeface="Arial"/>
              <a:buChar char="•"/>
            </a:pPr>
            <a:r>
              <a:rPr lang="is-IS" sz="2400" dirty="0" smtClean="0"/>
              <a:t>Ruggieri </a:t>
            </a:r>
            <a:r>
              <a:rPr lang="is-IS" sz="2400" i="1" dirty="0" smtClean="0"/>
              <a:t>et al.</a:t>
            </a:r>
            <a:r>
              <a:rPr lang="is-IS" sz="2400" dirty="0" smtClean="0"/>
              <a:t> (2015) </a:t>
            </a:r>
            <a:r>
              <a:rPr lang="is-IS" sz="2400" dirty="0" smtClean="0"/>
              <a:t>analyze </a:t>
            </a:r>
            <a:r>
              <a:rPr lang="en-US" sz="2400" dirty="0" smtClean="0"/>
              <a:t>policies </a:t>
            </a:r>
            <a:r>
              <a:rPr lang="en-US" sz="2400" dirty="0"/>
              <a:t>promoting gender equality in education and work </a:t>
            </a:r>
            <a:r>
              <a:rPr lang="en-US" sz="2400" dirty="0" smtClean="0"/>
              <a:t>in</a:t>
            </a:r>
            <a:r>
              <a:rPr lang="is-IS" sz="2400" dirty="0" smtClean="0"/>
              <a:t> </a:t>
            </a:r>
            <a:r>
              <a:rPr lang="is-IS" sz="2400" dirty="0" smtClean="0"/>
              <a:t>Bangladesh</a:t>
            </a:r>
          </a:p>
          <a:p>
            <a:pPr marL="914400" lvl="1" indent="-457200">
              <a:buFont typeface="Arial"/>
              <a:buChar char="•"/>
            </a:pPr>
            <a:r>
              <a:rPr lang="is-IS" sz="2000" dirty="0" smtClean="0"/>
              <a:t>Dynamic CGE model (MAMS) with </a:t>
            </a:r>
            <a:r>
              <a:rPr lang="is-IS" sz="2000" dirty="0" smtClean="0"/>
              <a:t>a gender focus </a:t>
            </a:r>
          </a:p>
          <a:p>
            <a:pPr marL="914400" lvl="1" indent="-457200">
              <a:buFont typeface="Arial"/>
              <a:buChar char="•"/>
            </a:pPr>
            <a:r>
              <a:rPr lang="is-IS" sz="2000" dirty="0" smtClean="0"/>
              <a:t>Analyzes </a:t>
            </a:r>
            <a:r>
              <a:rPr lang="is-IS" sz="2000" dirty="0" smtClean="0"/>
              <a:t>policies to improve female participation in labor markets: </a:t>
            </a:r>
            <a:r>
              <a:rPr lang="en-US" sz="2000" dirty="0"/>
              <a:t>investment in increased quality of education, reduced barriers for women in search of market </a:t>
            </a:r>
            <a:r>
              <a:rPr lang="en-US" sz="2000" dirty="0" smtClean="0"/>
              <a:t>jobs, </a:t>
            </a:r>
            <a:r>
              <a:rPr lang="en-US" sz="2000" dirty="0"/>
              <a:t>and increased productivity in non-market household care production. </a:t>
            </a:r>
            <a:endParaRPr lang="en-US" sz="2000" dirty="0" smtClean="0"/>
          </a:p>
          <a:p>
            <a:pPr marL="914400" lvl="1" indent="-457200">
              <a:buFont typeface="Arial"/>
              <a:buChar char="•"/>
            </a:pPr>
            <a:r>
              <a:rPr lang="es-ES" sz="2000" dirty="0" smtClean="0"/>
              <a:t>T</a:t>
            </a:r>
            <a:r>
              <a:rPr lang="en-US" sz="2000" dirty="0" smtClean="0"/>
              <a:t>he model provides insight on how promoting public policies aimed at improving the quality of the education system have a dynamic impact on women. </a:t>
            </a:r>
            <a:endParaRPr lang="en-US" sz="2000" dirty="0" smtClean="0"/>
          </a:p>
        </p:txBody>
      </p:sp>
      <p:sp>
        <p:nvSpPr>
          <p:cNvPr id="3" name="1 Título"/>
          <p:cNvSpPr txBox="1">
            <a:spLocks/>
          </p:cNvSpPr>
          <p:nvPr/>
        </p:nvSpPr>
        <p:spPr>
          <a:xfrm>
            <a:off x="368424" y="407803"/>
            <a:ext cx="8229600" cy="61611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dirty="0" err="1" smtClean="0"/>
              <a:t>Recent</a:t>
            </a:r>
            <a:r>
              <a:rPr lang="es-ES" sz="3600" dirty="0" smtClean="0"/>
              <a:t> </a:t>
            </a:r>
            <a:r>
              <a:rPr lang="es-ES" sz="3600" dirty="0" err="1" smtClean="0"/>
              <a:t>two</a:t>
            </a:r>
            <a:r>
              <a:rPr lang="es-ES" sz="3600" dirty="0" smtClean="0"/>
              <a:t> </a:t>
            </a:r>
            <a:r>
              <a:rPr lang="es-ES" sz="3600" dirty="0" err="1" smtClean="0"/>
              <a:t>system</a:t>
            </a:r>
            <a:r>
              <a:rPr lang="es-ES" sz="3600" dirty="0" smtClean="0"/>
              <a:t> </a:t>
            </a:r>
            <a:r>
              <a:rPr lang="es-ES" sz="3600" dirty="0" err="1" smtClean="0"/>
              <a:t>models</a:t>
            </a:r>
            <a:r>
              <a:rPr lang="es-ES" sz="3600" dirty="0" smtClean="0"/>
              <a:t> (2)</a:t>
            </a:r>
            <a:endParaRPr lang="es-UY" sz="3600" dirty="0"/>
          </a:p>
        </p:txBody>
      </p:sp>
    </p:spTree>
    <p:extLst>
      <p:ext uri="{BB962C8B-B14F-4D97-AF65-F5344CB8AC3E}">
        <p14:creationId xmlns:p14="http://schemas.microsoft.com/office/powerpoint/2010/main" val="228615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7910829"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600" dirty="0" err="1" smtClean="0"/>
              <a:t>Care</a:t>
            </a:r>
            <a:r>
              <a:rPr lang="es-ES_tradnl" sz="3600" dirty="0" smtClean="0"/>
              <a:t> </a:t>
            </a:r>
            <a:r>
              <a:rPr lang="es-ES_tradnl" sz="3600" dirty="0" err="1" smtClean="0"/>
              <a:t>focused</a:t>
            </a:r>
            <a:r>
              <a:rPr lang="es-ES_tradnl" sz="3600" dirty="0" smtClean="0"/>
              <a:t> CGE </a:t>
            </a:r>
            <a:r>
              <a:rPr lang="es-ES_tradnl" sz="3600" dirty="0" err="1" smtClean="0"/>
              <a:t>model</a:t>
            </a:r>
            <a:endParaRPr lang="es-UY" sz="3600" dirty="0"/>
          </a:p>
        </p:txBody>
      </p:sp>
      <p:sp>
        <p:nvSpPr>
          <p:cNvPr id="3" name="CuadroTexto 2"/>
          <p:cNvSpPr txBox="1"/>
          <p:nvPr/>
        </p:nvSpPr>
        <p:spPr>
          <a:xfrm>
            <a:off x="825623" y="1212854"/>
            <a:ext cx="7350711" cy="4555093"/>
          </a:xfrm>
          <a:prstGeom prst="rect">
            <a:avLst/>
          </a:prstGeom>
          <a:noFill/>
        </p:spPr>
        <p:txBody>
          <a:bodyPr wrap="square" rtlCol="0">
            <a:spAutoFit/>
          </a:bodyPr>
          <a:lstStyle/>
          <a:p>
            <a:pPr marL="285750" indent="-285750">
              <a:buFont typeface="Arial"/>
              <a:buChar char="•"/>
            </a:pPr>
            <a:r>
              <a:rPr lang="es-ES_tradnl" sz="2400" dirty="0" err="1" smtClean="0"/>
              <a:t>Lofgren</a:t>
            </a:r>
            <a:r>
              <a:rPr lang="es-ES_tradnl" sz="2400" dirty="0" smtClean="0"/>
              <a:t>, Fontana, Kim (2018): </a:t>
            </a:r>
            <a:r>
              <a:rPr lang="es-ES_tradnl" sz="2400" dirty="0" err="1" smtClean="0"/>
              <a:t>Care-focused</a:t>
            </a:r>
            <a:r>
              <a:rPr lang="es-ES_tradnl" sz="2400" dirty="0" smtClean="0"/>
              <a:t> CGGE </a:t>
            </a:r>
            <a:r>
              <a:rPr lang="es-ES_tradnl" sz="2400" dirty="0" err="1" smtClean="0"/>
              <a:t>model</a:t>
            </a:r>
            <a:r>
              <a:rPr lang="es-ES_tradnl" sz="2400" dirty="0" smtClean="0"/>
              <a:t> </a:t>
            </a:r>
            <a:r>
              <a:rPr lang="es-ES_tradnl" sz="2400" dirty="0" err="1" smtClean="0"/>
              <a:t>for</a:t>
            </a:r>
            <a:r>
              <a:rPr lang="es-ES_tradnl" sz="2400" dirty="0" smtClean="0"/>
              <a:t> South </a:t>
            </a:r>
            <a:r>
              <a:rPr lang="es-ES_tradnl" sz="2400" dirty="0" err="1" smtClean="0"/>
              <a:t>Korea</a:t>
            </a:r>
            <a:endParaRPr lang="es-ES_tradnl" sz="2400" dirty="0"/>
          </a:p>
          <a:p>
            <a:pPr marL="742950" lvl="1" indent="-285750">
              <a:buFont typeface="Arial"/>
              <a:buChar char="•"/>
            </a:pPr>
            <a:r>
              <a:rPr lang="es-ES_tradnl" sz="2200" dirty="0" err="1" smtClean="0"/>
              <a:t>Includes</a:t>
            </a:r>
            <a:r>
              <a:rPr lang="es-ES_tradnl" sz="2200" dirty="0" smtClean="0"/>
              <a:t> a </a:t>
            </a:r>
            <a:r>
              <a:rPr lang="es-ES_tradnl" sz="2200" dirty="0" err="1" smtClean="0"/>
              <a:t>childcare</a:t>
            </a:r>
            <a:r>
              <a:rPr lang="es-ES_tradnl" sz="2200" dirty="0" smtClean="0"/>
              <a:t> and </a:t>
            </a:r>
            <a:r>
              <a:rPr lang="es-ES_tradnl" sz="2200" dirty="0" err="1" smtClean="0"/>
              <a:t>an</a:t>
            </a:r>
            <a:r>
              <a:rPr lang="es-ES_tradnl" sz="2200" dirty="0" smtClean="0"/>
              <a:t> </a:t>
            </a:r>
            <a:r>
              <a:rPr lang="es-ES_tradnl" sz="2200" dirty="0" err="1" smtClean="0"/>
              <a:t>eldercare</a:t>
            </a:r>
            <a:r>
              <a:rPr lang="es-ES_tradnl" sz="2200" dirty="0" smtClean="0"/>
              <a:t> sector; </a:t>
            </a:r>
            <a:r>
              <a:rPr lang="es-ES_tradnl" sz="2200" dirty="0" err="1" smtClean="0"/>
              <a:t>both</a:t>
            </a:r>
            <a:r>
              <a:rPr lang="es-ES_tradnl" sz="2200" dirty="0" smtClean="0"/>
              <a:t> </a:t>
            </a:r>
            <a:r>
              <a:rPr lang="es-ES_tradnl" sz="2200" dirty="0" err="1" smtClean="0"/>
              <a:t>paid</a:t>
            </a:r>
            <a:r>
              <a:rPr lang="es-ES_tradnl" sz="2200" dirty="0" smtClean="0"/>
              <a:t> and </a:t>
            </a:r>
            <a:r>
              <a:rPr lang="es-ES_tradnl" sz="2200" dirty="0" err="1" smtClean="0"/>
              <a:t>unpaid</a:t>
            </a:r>
            <a:r>
              <a:rPr lang="es-ES_tradnl" sz="2200" dirty="0" smtClean="0"/>
              <a:t>. </a:t>
            </a:r>
          </a:p>
          <a:p>
            <a:pPr marL="742950" lvl="1" indent="-285750">
              <a:buFont typeface="Arial"/>
              <a:buChar char="•"/>
            </a:pPr>
            <a:r>
              <a:rPr lang="es-ES" sz="2200" dirty="0" err="1" smtClean="0"/>
              <a:t>There</a:t>
            </a:r>
            <a:r>
              <a:rPr lang="es-ES" sz="2200" dirty="0" smtClean="0"/>
              <a:t> </a:t>
            </a:r>
            <a:r>
              <a:rPr lang="es-ES" sz="2200" dirty="0" err="1" smtClean="0"/>
              <a:t>is</a:t>
            </a:r>
            <a:r>
              <a:rPr lang="es-ES" sz="2200" dirty="0" smtClean="0"/>
              <a:t> </a:t>
            </a:r>
            <a:r>
              <a:rPr lang="es-ES" sz="2200" dirty="0" err="1" smtClean="0"/>
              <a:t>imperfect</a:t>
            </a:r>
            <a:r>
              <a:rPr lang="es-ES" sz="2200" dirty="0" smtClean="0"/>
              <a:t> </a:t>
            </a:r>
            <a:r>
              <a:rPr lang="es-ES" sz="2200" dirty="0" err="1" smtClean="0"/>
              <a:t>substitution</a:t>
            </a:r>
            <a:r>
              <a:rPr lang="es-ES" sz="2200" dirty="0" smtClean="0"/>
              <a:t> </a:t>
            </a:r>
            <a:r>
              <a:rPr lang="es-ES" sz="2200" dirty="0" err="1" smtClean="0"/>
              <a:t>between</a:t>
            </a:r>
            <a:r>
              <a:rPr lang="es-ES" sz="2200" dirty="0" smtClean="0"/>
              <a:t> </a:t>
            </a:r>
            <a:r>
              <a:rPr lang="es-ES" sz="2200" dirty="0" err="1" smtClean="0"/>
              <a:t>care</a:t>
            </a:r>
            <a:r>
              <a:rPr lang="es-ES" sz="2200" dirty="0" smtClean="0"/>
              <a:t> </a:t>
            </a:r>
            <a:r>
              <a:rPr lang="es-ES" sz="2200" dirty="0" err="1" smtClean="0"/>
              <a:t>produced</a:t>
            </a:r>
            <a:r>
              <a:rPr lang="es-ES" sz="2200" dirty="0" smtClean="0"/>
              <a:t> in </a:t>
            </a:r>
            <a:r>
              <a:rPr lang="es-ES" sz="2200" dirty="0" err="1" smtClean="0"/>
              <a:t>the</a:t>
            </a:r>
            <a:r>
              <a:rPr lang="es-ES" sz="2200" dirty="0" smtClean="0"/>
              <a:t> </a:t>
            </a:r>
            <a:r>
              <a:rPr lang="es-ES" sz="2200" dirty="0" err="1" smtClean="0"/>
              <a:t>market</a:t>
            </a:r>
            <a:r>
              <a:rPr lang="es-ES" sz="2200" dirty="0" smtClean="0"/>
              <a:t> and </a:t>
            </a:r>
            <a:r>
              <a:rPr lang="es-ES" sz="2200" dirty="0" err="1" smtClean="0"/>
              <a:t>care</a:t>
            </a:r>
            <a:r>
              <a:rPr lang="es-ES" sz="2200" dirty="0" smtClean="0"/>
              <a:t> </a:t>
            </a:r>
            <a:r>
              <a:rPr lang="es-ES" sz="2200" dirty="0" err="1" smtClean="0"/>
              <a:t>produced</a:t>
            </a:r>
            <a:r>
              <a:rPr lang="es-ES" sz="2200" dirty="0" smtClean="0"/>
              <a:t> in </a:t>
            </a:r>
            <a:r>
              <a:rPr lang="es-ES" sz="2200" dirty="0" err="1" smtClean="0"/>
              <a:t>the</a:t>
            </a:r>
            <a:r>
              <a:rPr lang="es-ES" sz="2200" dirty="0" smtClean="0"/>
              <a:t> </a:t>
            </a:r>
            <a:r>
              <a:rPr lang="es-ES" sz="2200" dirty="0" err="1" smtClean="0"/>
              <a:t>household</a:t>
            </a:r>
            <a:r>
              <a:rPr lang="es-ES" sz="2200" dirty="0" smtClean="0"/>
              <a:t>.</a:t>
            </a:r>
          </a:p>
          <a:p>
            <a:pPr marL="742950" lvl="1" indent="-285750">
              <a:buFont typeface="Arial"/>
              <a:buChar char="•"/>
            </a:pPr>
            <a:r>
              <a:rPr lang="es-ES" sz="2200" dirty="0" err="1" smtClean="0"/>
              <a:t>Includes</a:t>
            </a:r>
            <a:r>
              <a:rPr lang="es-ES" sz="2200" dirty="0" smtClean="0"/>
              <a:t> a labor </a:t>
            </a:r>
            <a:r>
              <a:rPr lang="es-ES" sz="2200" dirty="0" err="1" smtClean="0"/>
              <a:t>category</a:t>
            </a:r>
            <a:r>
              <a:rPr lang="es-ES" sz="2200" dirty="0" smtClean="0"/>
              <a:t> </a:t>
            </a:r>
            <a:r>
              <a:rPr lang="es-ES" sz="2200" dirty="0" err="1" smtClean="0"/>
              <a:t>for</a:t>
            </a:r>
            <a:r>
              <a:rPr lang="es-ES" sz="2200" dirty="0" smtClean="0"/>
              <a:t> irregular </a:t>
            </a:r>
            <a:r>
              <a:rPr lang="es-ES" sz="2200" dirty="0" err="1" smtClean="0"/>
              <a:t>workers</a:t>
            </a:r>
            <a:r>
              <a:rPr lang="es-ES" sz="2200" dirty="0" smtClean="0"/>
              <a:t>. </a:t>
            </a:r>
          </a:p>
          <a:p>
            <a:pPr marL="742950" lvl="1" indent="-285750">
              <a:buFont typeface="Arial"/>
              <a:buChar char="•"/>
            </a:pPr>
            <a:r>
              <a:rPr lang="es-ES" sz="2200" dirty="0" err="1" smtClean="0"/>
              <a:t>Household</a:t>
            </a:r>
            <a:r>
              <a:rPr lang="es-ES" sz="2200" dirty="0" smtClean="0"/>
              <a:t> </a:t>
            </a:r>
            <a:r>
              <a:rPr lang="es-ES" sz="2200" dirty="0" err="1" smtClean="0"/>
              <a:t>disaggregation</a:t>
            </a:r>
            <a:r>
              <a:rPr lang="es-ES" sz="2200" dirty="0" smtClean="0"/>
              <a:t> </a:t>
            </a:r>
            <a:r>
              <a:rPr lang="es-ES" sz="2200" dirty="0" err="1" smtClean="0"/>
              <a:t>based</a:t>
            </a:r>
            <a:r>
              <a:rPr lang="es-ES" sz="2200" dirty="0" smtClean="0"/>
              <a:t> </a:t>
            </a:r>
            <a:r>
              <a:rPr lang="es-ES" sz="2200" dirty="0" err="1" smtClean="0"/>
              <a:t>on</a:t>
            </a:r>
            <a:r>
              <a:rPr lang="es-ES" sz="2200" dirty="0" smtClean="0"/>
              <a:t> </a:t>
            </a:r>
            <a:r>
              <a:rPr lang="es-ES" sz="2200" dirty="0" err="1" smtClean="0"/>
              <a:t>care</a:t>
            </a:r>
            <a:r>
              <a:rPr lang="es-ES" sz="2200" dirty="0" smtClean="0"/>
              <a:t> </a:t>
            </a:r>
            <a:r>
              <a:rPr lang="es-ES" sz="2200" dirty="0" err="1" smtClean="0"/>
              <a:t>needs</a:t>
            </a:r>
            <a:r>
              <a:rPr lang="es-ES" sz="2200" dirty="0" smtClean="0"/>
              <a:t> and </a:t>
            </a:r>
            <a:r>
              <a:rPr lang="es-ES" sz="2200" dirty="0" err="1" smtClean="0"/>
              <a:t>income</a:t>
            </a:r>
            <a:r>
              <a:rPr lang="es-ES" sz="2200" dirty="0" smtClean="0"/>
              <a:t>. </a:t>
            </a:r>
          </a:p>
          <a:p>
            <a:pPr marL="742950" lvl="1" indent="-285750">
              <a:buFont typeface="Arial"/>
              <a:buChar char="•"/>
            </a:pPr>
            <a:r>
              <a:rPr lang="es-ES" sz="2200" dirty="0" err="1" smtClean="0"/>
              <a:t>Incorporates</a:t>
            </a:r>
            <a:r>
              <a:rPr lang="es-ES" sz="2200" dirty="0" smtClean="0"/>
              <a:t> </a:t>
            </a:r>
            <a:r>
              <a:rPr lang="es-ES" sz="2200" dirty="0" err="1" smtClean="0"/>
              <a:t>dynamics</a:t>
            </a:r>
            <a:r>
              <a:rPr lang="es-ES" sz="2200" dirty="0" smtClean="0"/>
              <a:t>: </a:t>
            </a:r>
            <a:r>
              <a:rPr lang="es-ES" sz="2200" dirty="0" err="1" smtClean="0"/>
              <a:t>care</a:t>
            </a:r>
            <a:r>
              <a:rPr lang="es-ES" sz="2200" dirty="0" smtClean="0"/>
              <a:t> </a:t>
            </a:r>
            <a:r>
              <a:rPr lang="es-ES" sz="2200" dirty="0" err="1" smtClean="0"/>
              <a:t>service</a:t>
            </a:r>
            <a:r>
              <a:rPr lang="es-ES" sz="2200" dirty="0" smtClean="0"/>
              <a:t> </a:t>
            </a:r>
            <a:r>
              <a:rPr lang="es-ES" sz="2200" dirty="0" err="1" smtClean="0"/>
              <a:t>demand</a:t>
            </a:r>
            <a:r>
              <a:rPr lang="es-ES" sz="2200" dirty="0" smtClean="0"/>
              <a:t> </a:t>
            </a:r>
            <a:r>
              <a:rPr lang="es-ES" sz="2200" dirty="0" err="1" smtClean="0"/>
              <a:t>is</a:t>
            </a:r>
            <a:r>
              <a:rPr lang="es-ES" sz="2200" dirty="0" smtClean="0"/>
              <a:t> </a:t>
            </a:r>
            <a:r>
              <a:rPr lang="es-ES" sz="2200" dirty="0" err="1" smtClean="0"/>
              <a:t>related</a:t>
            </a:r>
            <a:r>
              <a:rPr lang="es-ES" sz="2200" dirty="0" smtClean="0"/>
              <a:t> to </a:t>
            </a:r>
            <a:r>
              <a:rPr lang="es-ES" sz="2200" dirty="0" err="1" smtClean="0"/>
              <a:t>demographic</a:t>
            </a:r>
            <a:r>
              <a:rPr lang="es-ES" sz="2200" dirty="0" smtClean="0"/>
              <a:t> </a:t>
            </a:r>
            <a:r>
              <a:rPr lang="es-ES" sz="2200" dirty="0" err="1" smtClean="0"/>
              <a:t>changes</a:t>
            </a:r>
            <a:endParaRPr lang="es-ES" sz="2200" dirty="0" smtClean="0"/>
          </a:p>
          <a:p>
            <a:pPr marL="742950" lvl="1" indent="-285750">
              <a:buFont typeface="Arial"/>
              <a:buChar char="•"/>
            </a:pPr>
            <a:r>
              <a:rPr lang="es-ES" sz="2200" dirty="0" err="1" smtClean="0"/>
              <a:t>The</a:t>
            </a:r>
            <a:r>
              <a:rPr lang="es-ES" sz="2200" dirty="0" smtClean="0"/>
              <a:t> </a:t>
            </a:r>
            <a:r>
              <a:rPr lang="es-ES" sz="2200" dirty="0" err="1" smtClean="0"/>
              <a:t>model</a:t>
            </a:r>
            <a:r>
              <a:rPr lang="es-ES" sz="2200" dirty="0" smtClean="0"/>
              <a:t> </a:t>
            </a:r>
            <a:r>
              <a:rPr lang="es-ES" sz="2200" dirty="0" err="1" smtClean="0"/>
              <a:t>simulates</a:t>
            </a:r>
            <a:r>
              <a:rPr lang="es-ES" sz="2200" dirty="0" smtClean="0"/>
              <a:t> </a:t>
            </a:r>
            <a:r>
              <a:rPr lang="es-ES" sz="2200" dirty="0" smtClean="0"/>
              <a:t>subsidies to </a:t>
            </a:r>
            <a:r>
              <a:rPr lang="es-ES" sz="2200" dirty="0" err="1" smtClean="0"/>
              <a:t>childcare</a:t>
            </a:r>
            <a:r>
              <a:rPr lang="es-ES" sz="2200" dirty="0" smtClean="0"/>
              <a:t> and </a:t>
            </a:r>
            <a:r>
              <a:rPr lang="es-ES" sz="2200" dirty="0" err="1" smtClean="0"/>
              <a:t>eldercare</a:t>
            </a:r>
            <a:r>
              <a:rPr lang="es-ES" sz="2200" dirty="0" smtClean="0"/>
              <a:t>. </a:t>
            </a:r>
          </a:p>
        </p:txBody>
      </p:sp>
    </p:spTree>
    <p:extLst>
      <p:ext uri="{BB962C8B-B14F-4D97-AF65-F5344CB8AC3E}">
        <p14:creationId xmlns:p14="http://schemas.microsoft.com/office/powerpoint/2010/main" val="15528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0641" y="4612188"/>
            <a:ext cx="6324604" cy="523220"/>
          </a:xfrm>
          <a:prstGeom prst="rect">
            <a:avLst/>
          </a:prstGeom>
          <a:noFill/>
        </p:spPr>
        <p:txBody>
          <a:bodyPr wrap="square" rtlCol="0">
            <a:spAutoFit/>
          </a:bodyPr>
          <a:lstStyle/>
          <a:p>
            <a:r>
              <a:rPr lang="es-ES" sz="2800" dirty="0" err="1" smtClean="0"/>
              <a:t>Extensions</a:t>
            </a:r>
            <a:r>
              <a:rPr lang="es-ES" sz="2800" dirty="0" smtClean="0"/>
              <a:t> </a:t>
            </a:r>
            <a:r>
              <a:rPr lang="es-ES" sz="2800" dirty="0" err="1" smtClean="0"/>
              <a:t>for</a:t>
            </a:r>
            <a:r>
              <a:rPr lang="es-ES" sz="2800" dirty="0" smtClean="0"/>
              <a:t> a </a:t>
            </a:r>
            <a:r>
              <a:rPr lang="es-ES" sz="2800" dirty="0" err="1" smtClean="0"/>
              <a:t>care-focused</a:t>
            </a:r>
            <a:r>
              <a:rPr lang="es-ES" sz="2800" dirty="0" smtClean="0"/>
              <a:t> CGGE </a:t>
            </a:r>
            <a:r>
              <a:rPr lang="es-ES" sz="2800" dirty="0" err="1" smtClean="0"/>
              <a:t>model</a:t>
            </a:r>
            <a:r>
              <a:rPr lang="es-ES" sz="2800" dirty="0" smtClean="0"/>
              <a:t> </a:t>
            </a:r>
          </a:p>
        </p:txBody>
      </p:sp>
    </p:spTree>
    <p:extLst>
      <p:ext uri="{BB962C8B-B14F-4D97-AF65-F5344CB8AC3E}">
        <p14:creationId xmlns:p14="http://schemas.microsoft.com/office/powerpoint/2010/main" val="389481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smtClean="0"/>
              <a:t>Labor </a:t>
            </a:r>
            <a:r>
              <a:rPr lang="es-ES_tradnl" sz="3200" dirty="0" err="1" smtClean="0"/>
              <a:t>market</a:t>
            </a:r>
            <a:r>
              <a:rPr lang="es-ES_tradnl" sz="3200" dirty="0" err="1"/>
              <a:t>s</a:t>
            </a:r>
            <a:endParaRPr lang="es-UY" sz="3200" dirty="0"/>
          </a:p>
        </p:txBody>
      </p:sp>
      <p:sp>
        <p:nvSpPr>
          <p:cNvPr id="3" name="CuadroTexto 2"/>
          <p:cNvSpPr txBox="1"/>
          <p:nvPr/>
        </p:nvSpPr>
        <p:spPr>
          <a:xfrm>
            <a:off x="973303" y="1181618"/>
            <a:ext cx="6991161" cy="3416320"/>
          </a:xfrm>
          <a:prstGeom prst="rect">
            <a:avLst/>
          </a:prstGeom>
          <a:noFill/>
        </p:spPr>
        <p:txBody>
          <a:bodyPr wrap="square" rtlCol="0">
            <a:spAutoFit/>
          </a:bodyPr>
          <a:lstStyle/>
          <a:p>
            <a:pPr marL="285750" indent="-285750">
              <a:buFont typeface="Arial"/>
              <a:buChar char="•"/>
            </a:pPr>
            <a:r>
              <a:rPr lang="es-ES" sz="2400" dirty="0" err="1" smtClean="0"/>
              <a:t>Different</a:t>
            </a:r>
            <a:r>
              <a:rPr lang="es-ES" sz="2400" dirty="0" smtClean="0"/>
              <a:t> </a:t>
            </a:r>
            <a:r>
              <a:rPr lang="es-ES" sz="2400" dirty="0" err="1" smtClean="0"/>
              <a:t>terms</a:t>
            </a:r>
            <a:r>
              <a:rPr lang="es-ES" sz="2400" dirty="0" smtClean="0"/>
              <a:t> of </a:t>
            </a:r>
            <a:r>
              <a:rPr lang="es-ES" sz="2400" dirty="0" err="1" smtClean="0"/>
              <a:t>inclusion</a:t>
            </a:r>
            <a:r>
              <a:rPr lang="es-ES" sz="2400" dirty="0" smtClean="0"/>
              <a:t> of </a:t>
            </a:r>
            <a:r>
              <a:rPr lang="es-ES" sz="2400" dirty="0" err="1" smtClean="0"/>
              <a:t>women</a:t>
            </a:r>
            <a:r>
              <a:rPr lang="es-ES" sz="2400" dirty="0" smtClean="0"/>
              <a:t> and </a:t>
            </a:r>
            <a:r>
              <a:rPr lang="es-ES" sz="2400" dirty="0" err="1" smtClean="0"/>
              <a:t>men</a:t>
            </a:r>
            <a:r>
              <a:rPr lang="es-ES" sz="2400" dirty="0" smtClean="0"/>
              <a:t> in labor </a:t>
            </a:r>
            <a:r>
              <a:rPr lang="es-ES" sz="2400" dirty="0" err="1" smtClean="0"/>
              <a:t>markets</a:t>
            </a:r>
            <a:r>
              <a:rPr lang="es-ES" sz="2400" dirty="0" smtClean="0"/>
              <a:t>: labor </a:t>
            </a:r>
            <a:r>
              <a:rPr lang="es-ES" sz="2400" dirty="0" err="1" smtClean="0"/>
              <a:t>market</a:t>
            </a:r>
            <a:r>
              <a:rPr lang="es-ES" sz="2400" dirty="0" smtClean="0"/>
              <a:t> </a:t>
            </a:r>
            <a:r>
              <a:rPr lang="es-ES" sz="2400" dirty="0" err="1" smtClean="0"/>
              <a:t>segmentation</a:t>
            </a:r>
            <a:r>
              <a:rPr lang="es-ES" sz="2400" dirty="0" smtClean="0"/>
              <a:t>, </a:t>
            </a:r>
            <a:r>
              <a:rPr lang="es-ES" sz="2400" dirty="0" err="1" smtClean="0"/>
              <a:t>gender</a:t>
            </a:r>
            <a:r>
              <a:rPr lang="es-ES" sz="2400" dirty="0" smtClean="0"/>
              <a:t> </a:t>
            </a:r>
            <a:r>
              <a:rPr lang="es-ES" sz="2400" dirty="0" err="1" smtClean="0"/>
              <a:t>bias</a:t>
            </a:r>
            <a:r>
              <a:rPr lang="es-ES" sz="2400" dirty="0" smtClean="0"/>
              <a:t> in </a:t>
            </a:r>
            <a:r>
              <a:rPr lang="es-ES" sz="2400" dirty="0" err="1" smtClean="0"/>
              <a:t>job</a:t>
            </a:r>
            <a:r>
              <a:rPr lang="es-ES" sz="2400" dirty="0" smtClean="0"/>
              <a:t> </a:t>
            </a:r>
            <a:r>
              <a:rPr lang="es-ES" sz="2400" dirty="0" err="1" smtClean="0"/>
              <a:t>selection</a:t>
            </a:r>
            <a:r>
              <a:rPr lang="es-ES" sz="2400" dirty="0" smtClean="0"/>
              <a:t>, and </a:t>
            </a:r>
            <a:r>
              <a:rPr lang="es-ES" sz="2400" dirty="0" err="1" smtClean="0"/>
              <a:t>gender</a:t>
            </a:r>
            <a:r>
              <a:rPr lang="es-ES" sz="2400" dirty="0" smtClean="0"/>
              <a:t> </a:t>
            </a:r>
            <a:r>
              <a:rPr lang="es-ES" sz="2400" dirty="0" err="1" smtClean="0"/>
              <a:t>wage</a:t>
            </a:r>
            <a:r>
              <a:rPr lang="es-ES" sz="2400" dirty="0" smtClean="0"/>
              <a:t> gaps. </a:t>
            </a:r>
          </a:p>
          <a:p>
            <a:pPr marL="285750" indent="-285750">
              <a:buFont typeface="Arial"/>
              <a:buChar char="•"/>
            </a:pPr>
            <a:r>
              <a:rPr lang="es-ES" sz="2400" dirty="0" err="1" smtClean="0"/>
              <a:t>Features</a:t>
            </a:r>
            <a:r>
              <a:rPr lang="es-ES" sz="2400" dirty="0" smtClean="0"/>
              <a:t> </a:t>
            </a:r>
            <a:r>
              <a:rPr lang="es-ES" sz="2400" dirty="0" err="1" smtClean="0"/>
              <a:t>from</a:t>
            </a:r>
            <a:r>
              <a:rPr lang="es-ES" sz="2400" dirty="0" smtClean="0"/>
              <a:t> CGE </a:t>
            </a:r>
            <a:r>
              <a:rPr lang="es-ES" sz="2400" dirty="0" err="1" smtClean="0"/>
              <a:t>literature</a:t>
            </a:r>
            <a:r>
              <a:rPr lang="es-ES" sz="2400" dirty="0" smtClean="0"/>
              <a:t> </a:t>
            </a:r>
            <a:r>
              <a:rPr lang="es-ES" sz="2400" dirty="0" err="1" smtClean="0"/>
              <a:t>that</a:t>
            </a:r>
            <a:r>
              <a:rPr lang="es-ES" sz="2400" dirty="0" smtClean="0"/>
              <a:t> </a:t>
            </a:r>
            <a:r>
              <a:rPr lang="es-ES" sz="2400" dirty="0" err="1" smtClean="0"/>
              <a:t>could</a:t>
            </a:r>
            <a:r>
              <a:rPr lang="es-ES" sz="2400" dirty="0" smtClean="0"/>
              <a:t> be </a:t>
            </a:r>
            <a:r>
              <a:rPr lang="es-ES" sz="2400" dirty="0" err="1" smtClean="0"/>
              <a:t>considered</a:t>
            </a:r>
            <a:r>
              <a:rPr lang="es-ES" sz="2400" dirty="0" smtClean="0"/>
              <a:t>: </a:t>
            </a:r>
          </a:p>
          <a:p>
            <a:pPr marL="742950" lvl="1" indent="-285750">
              <a:buFont typeface="Arial"/>
              <a:buChar char="•"/>
            </a:pPr>
            <a:r>
              <a:rPr lang="es-ES" sz="2400" dirty="0" smtClean="0"/>
              <a:t>Labor </a:t>
            </a:r>
            <a:r>
              <a:rPr lang="es-ES" sz="2400" dirty="0" err="1" smtClean="0"/>
              <a:t>mobility</a:t>
            </a:r>
            <a:r>
              <a:rPr lang="es-ES" sz="2400" dirty="0" smtClean="0"/>
              <a:t> </a:t>
            </a:r>
            <a:r>
              <a:rPr lang="es-ES" sz="2400" dirty="0" err="1" smtClean="0"/>
              <a:t>across</a:t>
            </a:r>
            <a:r>
              <a:rPr lang="es-ES" sz="2400" dirty="0" smtClean="0"/>
              <a:t> </a:t>
            </a:r>
            <a:r>
              <a:rPr lang="es-ES" sz="2400" dirty="0" err="1" smtClean="0"/>
              <a:t>sectors</a:t>
            </a:r>
            <a:endParaRPr lang="es-ES" sz="2400" dirty="0" smtClean="0"/>
          </a:p>
          <a:p>
            <a:pPr marL="742950" lvl="1" indent="-285750">
              <a:buFont typeface="Arial"/>
              <a:buChar char="•"/>
            </a:pPr>
            <a:r>
              <a:rPr lang="es-ES" sz="2400" dirty="0" smtClean="0"/>
              <a:t>Informal sector/informal </a:t>
            </a:r>
            <a:r>
              <a:rPr lang="es-ES" sz="2400" dirty="0" err="1" smtClean="0"/>
              <a:t>employment</a:t>
            </a:r>
            <a:endParaRPr lang="es-ES" sz="2400" dirty="0" smtClean="0"/>
          </a:p>
          <a:p>
            <a:pPr marL="742950" lvl="1" indent="-285750">
              <a:buFont typeface="Arial"/>
              <a:buChar char="•"/>
            </a:pPr>
            <a:r>
              <a:rPr lang="es-ES" sz="2400" dirty="0" err="1" smtClean="0"/>
              <a:t>Unemployment</a:t>
            </a:r>
            <a:endParaRPr lang="es-ES" sz="2400" dirty="0" smtClean="0"/>
          </a:p>
          <a:p>
            <a:pPr marL="742950" lvl="1" indent="-285750">
              <a:buFont typeface="Arial"/>
              <a:buChar char="•"/>
            </a:pPr>
            <a:r>
              <a:rPr lang="es-ES" sz="2400" dirty="0" err="1" smtClean="0"/>
              <a:t>Part</a:t>
            </a:r>
            <a:r>
              <a:rPr lang="es-ES" sz="2400" dirty="0" smtClean="0"/>
              <a:t>-time </a:t>
            </a:r>
            <a:r>
              <a:rPr lang="es-ES" sz="2400" dirty="0" err="1" smtClean="0"/>
              <a:t>participation</a:t>
            </a:r>
            <a:r>
              <a:rPr lang="es-ES" sz="2400" dirty="0" smtClean="0"/>
              <a:t> in labor </a:t>
            </a:r>
            <a:r>
              <a:rPr lang="es-ES" sz="2400" dirty="0" err="1" smtClean="0"/>
              <a:t>markets</a:t>
            </a:r>
            <a:endParaRPr lang="es-ES" sz="2400" dirty="0" smtClean="0"/>
          </a:p>
        </p:txBody>
      </p:sp>
    </p:spTree>
    <p:extLst>
      <p:ext uri="{BB962C8B-B14F-4D97-AF65-F5344CB8AC3E}">
        <p14:creationId xmlns:p14="http://schemas.microsoft.com/office/powerpoint/2010/main" val="308704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87766" y="949608"/>
            <a:ext cx="7324077" cy="4832092"/>
          </a:xfrm>
          <a:prstGeom prst="rect">
            <a:avLst/>
          </a:prstGeom>
        </p:spPr>
        <p:txBody>
          <a:bodyPr wrap="square">
            <a:spAutoFit/>
          </a:bodyPr>
          <a:lstStyle/>
          <a:p>
            <a:pPr marL="342900" indent="-342900">
              <a:buFont typeface="Arial" panose="020B0604020202020204" pitchFamily="34" charset="0"/>
              <a:buChar char="•"/>
            </a:pPr>
            <a:r>
              <a:rPr lang="en-US" sz="2200" dirty="0" smtClean="0"/>
              <a:t>Tools to understand </a:t>
            </a:r>
            <a:r>
              <a:rPr lang="en-US" sz="2200" dirty="0"/>
              <a:t>and </a:t>
            </a:r>
            <a:r>
              <a:rPr lang="en-US" sz="2200" dirty="0" smtClean="0"/>
              <a:t>quantify </a:t>
            </a:r>
            <a:r>
              <a:rPr lang="en-US" sz="2200" dirty="0"/>
              <a:t>the effects of alternative approaches to care provision </a:t>
            </a:r>
            <a:r>
              <a:rPr lang="en-US" sz="2200" dirty="0" smtClean="0"/>
              <a:t>are needed in order to translate governments commitments </a:t>
            </a:r>
            <a:r>
              <a:rPr lang="en-US" sz="2200" dirty="0"/>
              <a:t>into effective </a:t>
            </a:r>
            <a:r>
              <a:rPr lang="en-US" sz="2200" dirty="0" smtClean="0"/>
              <a:t>interventions.</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It is important that the design of these models specifies the full range of gender distributional dynamics associated with alternative public spending priorities. </a:t>
            </a:r>
            <a:r>
              <a:rPr lang="en-GB" sz="2200" dirty="0"/>
              <a:t> </a:t>
            </a:r>
            <a:endParaRPr lang="es-UY" sz="2200" dirty="0"/>
          </a:p>
          <a:p>
            <a:pPr marL="342900" indent="-342900">
              <a:buFont typeface="Arial" panose="020B0604020202020204" pitchFamily="34" charset="0"/>
              <a:buChar char="•"/>
            </a:pPr>
            <a:endParaRPr lang="es-ES" sz="2200" dirty="0" smtClean="0"/>
          </a:p>
          <a:p>
            <a:pPr marL="342900" indent="-342900">
              <a:buFont typeface="Arial" panose="020B0604020202020204" pitchFamily="34" charset="0"/>
              <a:buChar char="•"/>
            </a:pPr>
            <a:r>
              <a:rPr lang="en-US" sz="2200" dirty="0" smtClean="0"/>
              <a:t>Simulations </a:t>
            </a:r>
            <a:r>
              <a:rPr lang="en-US" sz="2200" dirty="0"/>
              <a:t>with a gender-</a:t>
            </a:r>
            <a:r>
              <a:rPr lang="en-US" sz="2200" dirty="0" smtClean="0"/>
              <a:t>aware care-focused </a:t>
            </a:r>
            <a:r>
              <a:rPr lang="en-US" sz="2200" dirty="0"/>
              <a:t>CGE model would allow the researcher to capture simultaneously both demand-side (direct and indirect employment generation) and supply-side (alleviation of unpaid work constraints) effects of increased investment in social infrastructure. </a:t>
            </a:r>
            <a:endParaRPr lang="es-UY" sz="2200" dirty="0"/>
          </a:p>
        </p:txBody>
      </p:sp>
      <p:sp>
        <p:nvSpPr>
          <p:cNvPr id="3" name="2 CuadroTexto"/>
          <p:cNvSpPr txBox="1"/>
          <p:nvPr/>
        </p:nvSpPr>
        <p:spPr>
          <a:xfrm>
            <a:off x="452761" y="177553"/>
            <a:ext cx="8034291" cy="584775"/>
          </a:xfrm>
          <a:prstGeom prst="rect">
            <a:avLst/>
          </a:prstGeom>
          <a:noFill/>
        </p:spPr>
        <p:txBody>
          <a:bodyPr wrap="square" rtlCol="0">
            <a:spAutoFit/>
          </a:bodyPr>
          <a:lstStyle/>
          <a:p>
            <a:pPr algn="ctr"/>
            <a:r>
              <a:rPr lang="es-ES" sz="3200" dirty="0" err="1" smtClean="0"/>
              <a:t>Introduction</a:t>
            </a:r>
            <a:endParaRPr lang="es-ES" sz="3200" dirty="0"/>
          </a:p>
        </p:txBody>
      </p:sp>
    </p:spTree>
    <p:extLst>
      <p:ext uri="{BB962C8B-B14F-4D97-AF65-F5344CB8AC3E}">
        <p14:creationId xmlns:p14="http://schemas.microsoft.com/office/powerpoint/2010/main" val="187400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0350" y="147233"/>
            <a:ext cx="6931814" cy="523220"/>
          </a:xfrm>
          <a:prstGeom prst="rect">
            <a:avLst/>
          </a:prstGeom>
          <a:noFill/>
        </p:spPr>
        <p:txBody>
          <a:bodyPr wrap="square" rtlCol="0">
            <a:spAutoFit/>
          </a:bodyPr>
          <a:lstStyle/>
          <a:p>
            <a:pPr algn="ctr"/>
            <a:r>
              <a:rPr lang="es-ES" sz="2800" dirty="0" smtClean="0"/>
              <a:t>Labor </a:t>
            </a:r>
            <a:r>
              <a:rPr lang="es-ES" sz="2800" dirty="0" err="1" smtClean="0"/>
              <a:t>mobility</a:t>
            </a:r>
            <a:endParaRPr lang="es-ES" sz="2800" dirty="0"/>
          </a:p>
        </p:txBody>
      </p:sp>
      <p:sp>
        <p:nvSpPr>
          <p:cNvPr id="3" name="Rectángulo 2"/>
          <p:cNvSpPr/>
          <p:nvPr/>
        </p:nvSpPr>
        <p:spPr>
          <a:xfrm>
            <a:off x="833093" y="670453"/>
            <a:ext cx="7475588" cy="5324535"/>
          </a:xfrm>
          <a:prstGeom prst="rect">
            <a:avLst/>
          </a:prstGeom>
        </p:spPr>
        <p:txBody>
          <a:bodyPr wrap="square">
            <a:spAutoFit/>
          </a:bodyPr>
          <a:lstStyle/>
          <a:p>
            <a:pPr marL="285750" indent="-285750">
              <a:buFont typeface="Arial"/>
              <a:buChar char="•"/>
            </a:pPr>
            <a:r>
              <a:rPr lang="en-US" sz="2000" dirty="0"/>
              <a:t>Most CGE models assume that all types of labor are mobile between sectors of </a:t>
            </a:r>
            <a:r>
              <a:rPr lang="en-US" sz="2000" dirty="0" smtClean="0"/>
              <a:t>activity</a:t>
            </a:r>
          </a:p>
          <a:p>
            <a:pPr marL="285750" indent="-285750">
              <a:buFont typeface="Arial"/>
              <a:buChar char="•"/>
            </a:pPr>
            <a:r>
              <a:rPr lang="en-US" sz="2000" dirty="0" smtClean="0"/>
              <a:t>However, women</a:t>
            </a:r>
            <a:r>
              <a:rPr lang="en-US" sz="2000" dirty="0"/>
              <a:t>, especially with lower qualifications, may face more limited occupational </a:t>
            </a:r>
            <a:r>
              <a:rPr lang="en-US" sz="2000" dirty="0" smtClean="0"/>
              <a:t>mobility, due to different </a:t>
            </a:r>
            <a:r>
              <a:rPr lang="en-US" sz="2000" dirty="0"/>
              <a:t>in labor market behavior among men and </a:t>
            </a:r>
            <a:r>
              <a:rPr lang="en-US" sz="2000" dirty="0" smtClean="0"/>
              <a:t>women</a:t>
            </a:r>
            <a:r>
              <a:rPr lang="en-US" sz="2000" dirty="0"/>
              <a:t> </a:t>
            </a:r>
            <a:r>
              <a:rPr lang="en-US" sz="2000" dirty="0" smtClean="0"/>
              <a:t>and </a:t>
            </a:r>
            <a:r>
              <a:rPr lang="en-US" sz="2000" dirty="0"/>
              <a:t>to occupation segregation in labor markets by gender</a:t>
            </a:r>
            <a:r>
              <a:rPr lang="es-ES_tradnl" sz="2000" dirty="0"/>
              <a:t> </a:t>
            </a:r>
            <a:endParaRPr lang="es-ES_tradnl" sz="2000" dirty="0" smtClean="0"/>
          </a:p>
          <a:p>
            <a:pPr marL="285750" indent="-285750">
              <a:buFont typeface="Arial"/>
              <a:buChar char="•"/>
            </a:pPr>
            <a:r>
              <a:rPr lang="en-US" sz="2000" dirty="0"/>
              <a:t>Lofgren &amp; </a:t>
            </a:r>
            <a:r>
              <a:rPr lang="en-US" sz="2000" dirty="0" err="1"/>
              <a:t>Cicowiez</a:t>
            </a:r>
            <a:r>
              <a:rPr lang="en-US" sz="2000" dirty="0"/>
              <a:t> (</a:t>
            </a:r>
            <a:r>
              <a:rPr lang="en-US" sz="2000" dirty="0" smtClean="0"/>
              <a:t>2017) develop a proximity framework to address imperfect mobility between sectors, assuming that </a:t>
            </a:r>
            <a:r>
              <a:rPr lang="en-US" sz="2000" dirty="0"/>
              <a:t>workers have certain capabilities that allow them to be more or less efficient in the different </a:t>
            </a:r>
            <a:r>
              <a:rPr lang="en-US" sz="2000" dirty="0" smtClean="0"/>
              <a:t>sectors. </a:t>
            </a:r>
          </a:p>
          <a:p>
            <a:pPr marL="285750" indent="-285750">
              <a:buFont typeface="Arial"/>
              <a:buChar char="•"/>
            </a:pPr>
            <a:r>
              <a:rPr lang="en-US" sz="2000" dirty="0" smtClean="0"/>
              <a:t>The </a:t>
            </a:r>
            <a:r>
              <a:rPr lang="en-US" sz="2000" dirty="0" err="1"/>
              <a:t>sectoral</a:t>
            </a:r>
            <a:r>
              <a:rPr lang="en-US" sz="2000" dirty="0"/>
              <a:t> proximity is defined following the product-space approach, based on revealed comparative advantages of each sector.</a:t>
            </a:r>
            <a:r>
              <a:rPr lang="es-ES_tradnl" sz="2000" dirty="0"/>
              <a:t> </a:t>
            </a:r>
            <a:endParaRPr lang="es-ES_tradnl" sz="2000" dirty="0" smtClean="0"/>
          </a:p>
          <a:p>
            <a:pPr marL="285750" indent="-285750">
              <a:buFont typeface="Arial"/>
              <a:buChar char="•"/>
            </a:pPr>
            <a:r>
              <a:rPr lang="es-ES_tradnl" sz="2000" dirty="0" err="1" smtClean="0"/>
              <a:t>The</a:t>
            </a:r>
            <a:r>
              <a:rPr lang="es-ES_tradnl" sz="2000" dirty="0" smtClean="0"/>
              <a:t> </a:t>
            </a:r>
            <a:r>
              <a:rPr lang="es-ES_tradnl" sz="2000" dirty="0" err="1" smtClean="0"/>
              <a:t>framework</a:t>
            </a:r>
            <a:r>
              <a:rPr lang="es-ES_tradnl" sz="2000" dirty="0" smtClean="0"/>
              <a:t> </a:t>
            </a:r>
            <a:r>
              <a:rPr lang="es-ES_tradnl" sz="2000" dirty="0" err="1" smtClean="0"/>
              <a:t>could</a:t>
            </a:r>
            <a:r>
              <a:rPr lang="es-ES_tradnl" sz="2000" dirty="0" smtClean="0"/>
              <a:t> be extended </a:t>
            </a:r>
            <a:r>
              <a:rPr lang="es-ES_tradnl" sz="2000" dirty="0" err="1" smtClean="0"/>
              <a:t>to</a:t>
            </a:r>
            <a:r>
              <a:rPr lang="en-US" sz="2000" dirty="0" smtClean="0"/>
              <a:t> </a:t>
            </a:r>
            <a:r>
              <a:rPr lang="en-US" sz="2000" dirty="0"/>
              <a:t>consider labor market segmentation </a:t>
            </a:r>
            <a:r>
              <a:rPr lang="en-US" sz="2000" dirty="0" smtClean="0"/>
              <a:t>by gender and other variables, as </a:t>
            </a:r>
            <a:r>
              <a:rPr lang="en-US" sz="2000" dirty="0"/>
              <a:t>well as estimating the proximity parameters on the basis of the disaggregation of labor.</a:t>
            </a:r>
            <a:r>
              <a:rPr lang="es-ES_tradnl" sz="2000" dirty="0"/>
              <a:t> </a:t>
            </a:r>
            <a:endParaRPr lang="es-ES_tradnl" sz="2000" dirty="0" smtClean="0"/>
          </a:p>
        </p:txBody>
      </p:sp>
    </p:spTree>
    <p:extLst>
      <p:ext uri="{BB962C8B-B14F-4D97-AF65-F5344CB8AC3E}">
        <p14:creationId xmlns:p14="http://schemas.microsoft.com/office/powerpoint/2010/main" val="168018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6564" y="206160"/>
            <a:ext cx="7097987" cy="584776"/>
          </a:xfrm>
          <a:prstGeom prst="rect">
            <a:avLst/>
          </a:prstGeom>
          <a:noFill/>
        </p:spPr>
        <p:txBody>
          <a:bodyPr wrap="square" rtlCol="0">
            <a:spAutoFit/>
          </a:bodyPr>
          <a:lstStyle/>
          <a:p>
            <a:pPr algn="ctr"/>
            <a:r>
              <a:rPr lang="es-ES" sz="3200" dirty="0" err="1" smtClean="0"/>
              <a:t>Informality</a:t>
            </a:r>
            <a:endParaRPr lang="es-ES" sz="3200" dirty="0"/>
          </a:p>
        </p:txBody>
      </p:sp>
      <p:sp>
        <p:nvSpPr>
          <p:cNvPr id="3" name="Rectángulo 2"/>
          <p:cNvSpPr/>
          <p:nvPr/>
        </p:nvSpPr>
        <p:spPr>
          <a:xfrm>
            <a:off x="925824" y="992729"/>
            <a:ext cx="7252292" cy="3785652"/>
          </a:xfrm>
          <a:prstGeom prst="rect">
            <a:avLst/>
          </a:prstGeom>
        </p:spPr>
        <p:txBody>
          <a:bodyPr wrap="square">
            <a:spAutoFit/>
          </a:bodyPr>
          <a:lstStyle/>
          <a:p>
            <a:pPr marL="285750" indent="-285750">
              <a:buFont typeface="Arial"/>
              <a:buChar char="•"/>
            </a:pPr>
            <a:r>
              <a:rPr lang="en-US" sz="2000" dirty="0"/>
              <a:t>I</a:t>
            </a:r>
            <a:r>
              <a:rPr lang="en-US" sz="2000" dirty="0" smtClean="0"/>
              <a:t>nformal </a:t>
            </a:r>
            <a:r>
              <a:rPr lang="en-US" sz="2000" dirty="0"/>
              <a:t>employment, composed with jobs not subject to national labor legislation, income taxation or social protection, </a:t>
            </a:r>
            <a:r>
              <a:rPr lang="en-US" sz="2000" dirty="0" smtClean="0"/>
              <a:t>affects </a:t>
            </a:r>
            <a:r>
              <a:rPr lang="en-US" sz="2000" dirty="0"/>
              <a:t>to a larger extent </a:t>
            </a:r>
            <a:r>
              <a:rPr lang="en-US" sz="2000" dirty="0" smtClean="0"/>
              <a:t>women </a:t>
            </a:r>
            <a:r>
              <a:rPr lang="en-US" sz="2000" dirty="0"/>
              <a:t>than men when low and middle income countries are considered (ILO 2018a). </a:t>
            </a:r>
            <a:endParaRPr lang="en-US" sz="2000" dirty="0" smtClean="0"/>
          </a:p>
          <a:p>
            <a:pPr marL="285750" indent="-285750">
              <a:buFont typeface="Arial"/>
              <a:buChar char="•"/>
            </a:pPr>
            <a:r>
              <a:rPr lang="en-US" sz="2000" dirty="0"/>
              <a:t>In some countries, this trend is even starker when the focus is made on the paid care services sectors. </a:t>
            </a:r>
            <a:endParaRPr lang="en-US" sz="2000" dirty="0" smtClean="0"/>
          </a:p>
          <a:p>
            <a:pPr marL="285750" indent="-285750">
              <a:buFont typeface="Arial"/>
              <a:buChar char="•"/>
            </a:pPr>
            <a:r>
              <a:rPr lang="en-US" sz="2000" dirty="0" smtClean="0"/>
              <a:t>Different approaches applied in CGE models to introduce informality: </a:t>
            </a:r>
          </a:p>
          <a:p>
            <a:pPr marL="742950" lvl="1" indent="-285750">
              <a:buFont typeface="Arial"/>
              <a:buChar char="•"/>
            </a:pPr>
            <a:r>
              <a:rPr lang="en-US" sz="2000" dirty="0" smtClean="0"/>
              <a:t>Harris-</a:t>
            </a:r>
            <a:r>
              <a:rPr lang="en-US" sz="2000" dirty="0" err="1" smtClean="0"/>
              <a:t>Todaro</a:t>
            </a:r>
            <a:r>
              <a:rPr lang="en-US" sz="2000" dirty="0" smtClean="0"/>
              <a:t> framework</a:t>
            </a:r>
          </a:p>
          <a:p>
            <a:pPr marL="742950" lvl="1" indent="-285750">
              <a:buFont typeface="Arial"/>
              <a:buChar char="•"/>
            </a:pPr>
            <a:r>
              <a:rPr lang="en-US" sz="2000" dirty="0" smtClean="0"/>
              <a:t>Efficiency wage approach</a:t>
            </a:r>
          </a:p>
          <a:p>
            <a:pPr marL="742950" lvl="1" indent="-285750">
              <a:buFont typeface="Arial"/>
              <a:buChar char="•"/>
            </a:pPr>
            <a:r>
              <a:rPr lang="en-US" sz="2000" dirty="0" err="1" smtClean="0"/>
              <a:t>Structuralist</a:t>
            </a:r>
            <a:r>
              <a:rPr lang="en-US" sz="2000" dirty="0" smtClean="0"/>
              <a:t> CGE models</a:t>
            </a:r>
          </a:p>
          <a:p>
            <a:pPr marL="285750" indent="-285750">
              <a:buFont typeface="Arial"/>
              <a:buChar char="•"/>
            </a:pPr>
            <a:endParaRPr lang="es-ES_tradnl" sz="2000" dirty="0"/>
          </a:p>
        </p:txBody>
      </p:sp>
    </p:spTree>
    <p:extLst>
      <p:ext uri="{BB962C8B-B14F-4D97-AF65-F5344CB8AC3E}">
        <p14:creationId xmlns:p14="http://schemas.microsoft.com/office/powerpoint/2010/main" val="301651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2825" y="308159"/>
            <a:ext cx="7216683" cy="523220"/>
          </a:xfrm>
          <a:prstGeom prst="rect">
            <a:avLst/>
          </a:prstGeom>
          <a:noFill/>
        </p:spPr>
        <p:txBody>
          <a:bodyPr wrap="square" rtlCol="0">
            <a:spAutoFit/>
          </a:bodyPr>
          <a:lstStyle/>
          <a:p>
            <a:pPr algn="ctr"/>
            <a:r>
              <a:rPr lang="es-ES" sz="2800" dirty="0" err="1" smtClean="0"/>
              <a:t>Involuntary</a:t>
            </a:r>
            <a:r>
              <a:rPr lang="es-ES" sz="2800" dirty="0" smtClean="0"/>
              <a:t> </a:t>
            </a:r>
            <a:r>
              <a:rPr lang="es-ES" sz="2800" dirty="0" err="1" smtClean="0"/>
              <a:t>unemployment</a:t>
            </a:r>
            <a:endParaRPr lang="es-ES" sz="2800" dirty="0"/>
          </a:p>
        </p:txBody>
      </p:sp>
      <p:sp>
        <p:nvSpPr>
          <p:cNvPr id="3" name="Rectángulo 2"/>
          <p:cNvSpPr/>
          <p:nvPr/>
        </p:nvSpPr>
        <p:spPr>
          <a:xfrm>
            <a:off x="890216" y="1044324"/>
            <a:ext cx="7299769" cy="4801315"/>
          </a:xfrm>
          <a:prstGeom prst="rect">
            <a:avLst/>
          </a:prstGeom>
        </p:spPr>
        <p:txBody>
          <a:bodyPr wrap="square">
            <a:spAutoFit/>
          </a:bodyPr>
          <a:lstStyle/>
          <a:p>
            <a:pPr marL="285750" indent="-285750">
              <a:buFont typeface="Arial"/>
              <a:buChar char="•"/>
            </a:pPr>
            <a:r>
              <a:rPr lang="en-US" dirty="0"/>
              <a:t>U</a:t>
            </a:r>
            <a:r>
              <a:rPr lang="en-US" dirty="0" smtClean="0"/>
              <a:t>nemployment </a:t>
            </a:r>
            <a:r>
              <a:rPr lang="en-US" dirty="0"/>
              <a:t>is a common problem in labor markets in both developed and urban developing economies with higher rates among women, the youth and the elder working age population, as well as ethnic minorities. </a:t>
            </a:r>
            <a:endParaRPr lang="en-US" dirty="0" smtClean="0"/>
          </a:p>
          <a:p>
            <a:pPr marL="285750" indent="-285750">
              <a:buFont typeface="Arial"/>
              <a:buChar char="•"/>
            </a:pPr>
            <a:r>
              <a:rPr lang="en-US" dirty="0"/>
              <a:t>A widely applied modeling choice to introduce involuntary unemployment in CGE models is through a wage curve that negatively relates wages and unemployment, following </a:t>
            </a:r>
            <a:r>
              <a:rPr lang="en-US" dirty="0" err="1"/>
              <a:t>Blanchflower</a:t>
            </a:r>
            <a:r>
              <a:rPr lang="en-US" dirty="0"/>
              <a:t> &amp; Oswald (1994). </a:t>
            </a:r>
            <a:endParaRPr lang="en-US" dirty="0" smtClean="0"/>
          </a:p>
          <a:p>
            <a:pPr marL="742950" lvl="1" indent="-285750">
              <a:buFont typeface="Arial"/>
              <a:buChar char="•"/>
            </a:pPr>
            <a:r>
              <a:rPr lang="en-US" dirty="0"/>
              <a:t>Estimations of the wage curve parameter for women </a:t>
            </a:r>
            <a:r>
              <a:rPr lang="en-US" dirty="0" smtClean="0"/>
              <a:t>show two </a:t>
            </a:r>
            <a:r>
              <a:rPr lang="en-US" dirty="0"/>
              <a:t>opposite effects: the pure wage effect, usually with higher negative elasticity values that reflect a weaker bargaining power of women; and a discouraged worker effect, with an estimated positive elasticity, as high unemployment levels discourage female workers from entering the labor market</a:t>
            </a:r>
            <a:r>
              <a:rPr lang="es-ES_tradnl" dirty="0"/>
              <a:t> </a:t>
            </a:r>
            <a:endParaRPr lang="es-ES_tradnl" dirty="0" smtClean="0"/>
          </a:p>
          <a:p>
            <a:pPr marL="285750" indent="-285750">
              <a:buFont typeface="Arial"/>
              <a:buChar char="•"/>
            </a:pPr>
            <a:r>
              <a:rPr lang="es-ES_tradnl" dirty="0" err="1" smtClean="0"/>
              <a:t>Other</a:t>
            </a:r>
            <a:r>
              <a:rPr lang="es-ES_tradnl" dirty="0" smtClean="0"/>
              <a:t> </a:t>
            </a:r>
            <a:r>
              <a:rPr lang="es-ES_tradnl" dirty="0" err="1" smtClean="0"/>
              <a:t>modelling</a:t>
            </a:r>
            <a:r>
              <a:rPr lang="es-ES_tradnl" dirty="0" smtClean="0"/>
              <a:t> </a:t>
            </a:r>
            <a:r>
              <a:rPr lang="es-ES_tradnl" dirty="0" err="1" smtClean="0"/>
              <a:t>choice</a:t>
            </a:r>
            <a:r>
              <a:rPr lang="es-ES_tradnl" dirty="0" smtClean="0"/>
              <a:t> </a:t>
            </a:r>
            <a:r>
              <a:rPr lang="es-ES_tradnl" dirty="0" err="1" smtClean="0"/>
              <a:t>to</a:t>
            </a:r>
            <a:r>
              <a:rPr lang="es-ES_tradnl" dirty="0" smtClean="0"/>
              <a:t> introduce </a:t>
            </a:r>
            <a:r>
              <a:rPr lang="es-ES_tradnl" dirty="0" err="1" smtClean="0"/>
              <a:t>unemployment</a:t>
            </a:r>
            <a:r>
              <a:rPr lang="es-ES_tradnl" dirty="0" smtClean="0"/>
              <a:t>: </a:t>
            </a:r>
            <a:r>
              <a:rPr lang="es-ES_tradnl" dirty="0" err="1" smtClean="0"/>
              <a:t>wage</a:t>
            </a:r>
            <a:r>
              <a:rPr lang="es-ES_tradnl" dirty="0" smtClean="0"/>
              <a:t> </a:t>
            </a:r>
            <a:r>
              <a:rPr lang="es-ES_tradnl" dirty="0" err="1" smtClean="0"/>
              <a:t>bargaining</a:t>
            </a:r>
            <a:r>
              <a:rPr lang="es-ES_tradnl" dirty="0" smtClean="0"/>
              <a:t>. </a:t>
            </a:r>
            <a:r>
              <a:rPr lang="es-ES_tradnl" dirty="0" err="1" smtClean="0"/>
              <a:t>Applied</a:t>
            </a:r>
            <a:r>
              <a:rPr lang="es-ES_tradnl" dirty="0" smtClean="0"/>
              <a:t> in </a:t>
            </a:r>
            <a:r>
              <a:rPr lang="es-ES_tradnl" dirty="0" err="1" smtClean="0"/>
              <a:t>Severini</a:t>
            </a:r>
            <a:r>
              <a:rPr lang="es-ES_tradnl" dirty="0" smtClean="0"/>
              <a:t> et al. (2018). </a:t>
            </a:r>
            <a:r>
              <a:rPr lang="es-ES_tradnl" dirty="0" err="1" smtClean="0"/>
              <a:t>This</a:t>
            </a:r>
            <a:r>
              <a:rPr lang="es-ES_tradnl" dirty="0" smtClean="0"/>
              <a:t> </a:t>
            </a:r>
            <a:r>
              <a:rPr lang="es-ES_tradnl" dirty="0" err="1" smtClean="0"/>
              <a:t>approach</a:t>
            </a:r>
            <a:r>
              <a:rPr lang="es-ES_tradnl" dirty="0" smtClean="0"/>
              <a:t> </a:t>
            </a:r>
            <a:r>
              <a:rPr lang="es-ES_tradnl" dirty="0" err="1" smtClean="0"/>
              <a:t>assumes</a:t>
            </a:r>
            <a:r>
              <a:rPr lang="es-ES_tradnl" dirty="0" smtClean="0"/>
              <a:t> </a:t>
            </a:r>
            <a:r>
              <a:rPr lang="es-ES_tradnl" dirty="0" err="1" smtClean="0"/>
              <a:t>that</a:t>
            </a:r>
            <a:r>
              <a:rPr lang="es-ES_tradnl" dirty="0" smtClean="0"/>
              <a:t> </a:t>
            </a:r>
            <a:r>
              <a:rPr lang="es-ES_tradnl" dirty="0" err="1" smtClean="0"/>
              <a:t>women</a:t>
            </a:r>
            <a:r>
              <a:rPr lang="es-ES_tradnl" dirty="0" smtClean="0"/>
              <a:t> </a:t>
            </a:r>
            <a:r>
              <a:rPr lang="es-ES_tradnl" dirty="0" err="1" smtClean="0"/>
              <a:t>have</a:t>
            </a:r>
            <a:r>
              <a:rPr lang="es-ES_tradnl" dirty="0" smtClean="0"/>
              <a:t> a </a:t>
            </a:r>
            <a:r>
              <a:rPr lang="es-ES_tradnl" dirty="0" err="1" smtClean="0"/>
              <a:t>stronger</a:t>
            </a:r>
            <a:r>
              <a:rPr lang="es-ES_tradnl" dirty="0" smtClean="0"/>
              <a:t> </a:t>
            </a:r>
            <a:r>
              <a:rPr lang="es-ES_tradnl" dirty="0" err="1" smtClean="0"/>
              <a:t>negotiation</a:t>
            </a:r>
            <a:r>
              <a:rPr lang="es-ES_tradnl" dirty="0" smtClean="0"/>
              <a:t> </a:t>
            </a:r>
            <a:r>
              <a:rPr lang="es-ES_tradnl" dirty="0" err="1" smtClean="0"/>
              <a:t>power</a:t>
            </a:r>
            <a:r>
              <a:rPr lang="es-ES_tradnl" dirty="0" smtClean="0"/>
              <a:t> </a:t>
            </a:r>
            <a:r>
              <a:rPr lang="es-ES_tradnl" dirty="0" err="1" smtClean="0"/>
              <a:t>over</a:t>
            </a:r>
            <a:r>
              <a:rPr lang="es-ES_tradnl" dirty="0" smtClean="0"/>
              <a:t> </a:t>
            </a:r>
            <a:r>
              <a:rPr lang="es-ES_tradnl" dirty="0" err="1" smtClean="0"/>
              <a:t>wages</a:t>
            </a:r>
            <a:r>
              <a:rPr lang="es-ES_tradnl" dirty="0" smtClean="0"/>
              <a:t> </a:t>
            </a:r>
            <a:r>
              <a:rPr lang="es-ES_tradnl" dirty="0" err="1" smtClean="0"/>
              <a:t>than</a:t>
            </a:r>
            <a:r>
              <a:rPr lang="es-ES_tradnl" dirty="0" smtClean="0"/>
              <a:t> </a:t>
            </a:r>
            <a:r>
              <a:rPr lang="es-ES_tradnl" dirty="0" err="1" smtClean="0"/>
              <a:t>under</a:t>
            </a:r>
            <a:r>
              <a:rPr lang="es-ES_tradnl" dirty="0" smtClean="0"/>
              <a:t> </a:t>
            </a:r>
            <a:r>
              <a:rPr lang="es-ES_tradnl" dirty="0" err="1" smtClean="0"/>
              <a:t>the</a:t>
            </a:r>
            <a:r>
              <a:rPr lang="es-ES_tradnl" dirty="0" smtClean="0"/>
              <a:t> </a:t>
            </a:r>
            <a:r>
              <a:rPr lang="es-ES_tradnl" dirty="0" err="1" smtClean="0"/>
              <a:t>wage</a:t>
            </a:r>
            <a:r>
              <a:rPr lang="es-ES_tradnl" dirty="0" smtClean="0"/>
              <a:t> curve </a:t>
            </a:r>
            <a:r>
              <a:rPr lang="es-ES_tradnl" dirty="0" err="1" smtClean="0"/>
              <a:t>approach</a:t>
            </a:r>
            <a:r>
              <a:rPr lang="es-ES_tradnl" dirty="0" smtClean="0"/>
              <a:t>. </a:t>
            </a:r>
            <a:endParaRPr lang="es-ES" dirty="0"/>
          </a:p>
        </p:txBody>
      </p:sp>
    </p:spTree>
    <p:extLst>
      <p:ext uri="{BB962C8B-B14F-4D97-AF65-F5344CB8AC3E}">
        <p14:creationId xmlns:p14="http://schemas.microsoft.com/office/powerpoint/2010/main" val="1611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9825" y="271658"/>
            <a:ext cx="8011943" cy="461665"/>
          </a:xfrm>
          <a:prstGeom prst="rect">
            <a:avLst/>
          </a:prstGeom>
          <a:noFill/>
        </p:spPr>
        <p:txBody>
          <a:bodyPr wrap="square" rtlCol="0">
            <a:spAutoFit/>
          </a:bodyPr>
          <a:lstStyle/>
          <a:p>
            <a:pPr algn="ctr"/>
            <a:r>
              <a:rPr lang="es-ES" sz="2400" dirty="0" err="1" smtClean="0"/>
              <a:t>Part</a:t>
            </a:r>
            <a:r>
              <a:rPr lang="es-ES" sz="2400" dirty="0" smtClean="0"/>
              <a:t>-time </a:t>
            </a:r>
            <a:r>
              <a:rPr lang="es-ES" sz="2400" dirty="0" err="1" smtClean="0"/>
              <a:t>participation</a:t>
            </a:r>
            <a:r>
              <a:rPr lang="es-ES" sz="2400" dirty="0" smtClean="0"/>
              <a:t> in labor </a:t>
            </a:r>
            <a:r>
              <a:rPr lang="es-ES" sz="2400" dirty="0" err="1" smtClean="0"/>
              <a:t>markets</a:t>
            </a:r>
            <a:endParaRPr lang="es-ES" sz="2400" dirty="0"/>
          </a:p>
        </p:txBody>
      </p:sp>
      <p:sp>
        <p:nvSpPr>
          <p:cNvPr id="4" name="Rectángulo 3"/>
          <p:cNvSpPr/>
          <p:nvPr/>
        </p:nvSpPr>
        <p:spPr>
          <a:xfrm>
            <a:off x="1115735" y="997095"/>
            <a:ext cx="6908077" cy="4939814"/>
          </a:xfrm>
          <a:prstGeom prst="rect">
            <a:avLst/>
          </a:prstGeom>
        </p:spPr>
        <p:txBody>
          <a:bodyPr wrap="square">
            <a:spAutoFit/>
          </a:bodyPr>
          <a:lstStyle/>
          <a:p>
            <a:pPr marL="285750" indent="-285750">
              <a:buFont typeface="Arial"/>
              <a:buChar char="•"/>
            </a:pPr>
            <a:r>
              <a:rPr lang="en-US" sz="2100" dirty="0" smtClean="0"/>
              <a:t>A </a:t>
            </a:r>
            <a:r>
              <a:rPr lang="en-US" sz="2100" dirty="0"/>
              <a:t>range of existing CGGE </a:t>
            </a:r>
            <a:r>
              <a:rPr lang="en-US" sz="2100" dirty="0" smtClean="0"/>
              <a:t>considers </a:t>
            </a:r>
            <a:r>
              <a:rPr lang="en-US" sz="2100" dirty="0"/>
              <a:t>time allocation between market and non-market activities</a:t>
            </a:r>
            <a:r>
              <a:rPr lang="es-ES_tradnl" sz="2100" dirty="0"/>
              <a:t> </a:t>
            </a:r>
            <a:r>
              <a:rPr lang="es-ES_tradnl" sz="2100" dirty="0" smtClean="0"/>
              <a:t> </a:t>
            </a:r>
          </a:p>
          <a:p>
            <a:pPr marL="285750" indent="-285750">
              <a:buFont typeface="Arial"/>
              <a:buChar char="•"/>
            </a:pPr>
            <a:endParaRPr lang="es-ES_tradnl" sz="2100" dirty="0"/>
          </a:p>
          <a:p>
            <a:pPr marL="285750" indent="-285750">
              <a:buFont typeface="Arial"/>
              <a:buChar char="•"/>
            </a:pPr>
            <a:r>
              <a:rPr lang="en-US" sz="2100" dirty="0" smtClean="0"/>
              <a:t>But they do not consider that women </a:t>
            </a:r>
            <a:r>
              <a:rPr lang="en-US" sz="2100" dirty="0"/>
              <a:t>tend to be more engaged in part- time jobs, the only option they often have to balance paid work with family care responsibilities</a:t>
            </a:r>
            <a:r>
              <a:rPr lang="es-ES_tradnl" sz="2100" dirty="0"/>
              <a:t> </a:t>
            </a:r>
            <a:endParaRPr lang="es-ES_tradnl" sz="2100" dirty="0" smtClean="0"/>
          </a:p>
          <a:p>
            <a:pPr marL="285750" indent="-285750">
              <a:buFont typeface="Arial"/>
              <a:buChar char="•"/>
            </a:pPr>
            <a:endParaRPr lang="es-ES_tradnl" sz="2100" dirty="0"/>
          </a:p>
          <a:p>
            <a:pPr marL="285750" indent="-285750">
              <a:buFont typeface="Arial"/>
              <a:buChar char="•"/>
            </a:pPr>
            <a:r>
              <a:rPr lang="en-US" sz="2100" dirty="0" err="1"/>
              <a:t>Boeters</a:t>
            </a:r>
            <a:r>
              <a:rPr lang="en-US" sz="2100" dirty="0"/>
              <a:t> &amp; van </a:t>
            </a:r>
            <a:r>
              <a:rPr lang="en-US" sz="2100" dirty="0" err="1"/>
              <a:t>Leeuwen</a:t>
            </a:r>
            <a:r>
              <a:rPr lang="en-US" sz="2100" dirty="0"/>
              <a:t> (2010)</a:t>
            </a:r>
            <a:r>
              <a:rPr lang="es-ES_tradnl" sz="2100" dirty="0"/>
              <a:t> </a:t>
            </a:r>
            <a:r>
              <a:rPr lang="es-ES_tradnl" sz="2100" dirty="0" err="1" smtClean="0"/>
              <a:t>approach</a:t>
            </a:r>
            <a:r>
              <a:rPr lang="es-ES_tradnl" sz="2100" dirty="0" smtClean="0"/>
              <a:t> </a:t>
            </a:r>
            <a:r>
              <a:rPr lang="es-ES_tradnl" sz="2100" dirty="0" err="1" smtClean="0"/>
              <a:t>to</a:t>
            </a:r>
            <a:r>
              <a:rPr lang="es-ES_tradnl" sz="2100" dirty="0" smtClean="0"/>
              <a:t> </a:t>
            </a:r>
            <a:r>
              <a:rPr lang="es-ES_tradnl" sz="2100" dirty="0" err="1" smtClean="0"/>
              <a:t>model</a:t>
            </a:r>
            <a:r>
              <a:rPr lang="es-ES_tradnl" sz="2100" dirty="0" smtClean="0"/>
              <a:t> </a:t>
            </a:r>
            <a:r>
              <a:rPr lang="es-ES_tradnl" sz="2100" dirty="0" err="1" smtClean="0"/>
              <a:t>participation</a:t>
            </a:r>
            <a:r>
              <a:rPr lang="es-ES_tradnl" sz="2100" dirty="0" smtClean="0"/>
              <a:t> in labor </a:t>
            </a:r>
            <a:r>
              <a:rPr lang="es-ES_tradnl" sz="2100" dirty="0" err="1" smtClean="0"/>
              <a:t>markets</a:t>
            </a:r>
            <a:r>
              <a:rPr lang="es-ES_tradnl" sz="2100" dirty="0" smtClean="0"/>
              <a:t> at </a:t>
            </a:r>
            <a:r>
              <a:rPr lang="es-ES_tradnl" sz="2100" dirty="0" err="1" smtClean="0"/>
              <a:t>the</a:t>
            </a:r>
            <a:r>
              <a:rPr lang="es-ES_tradnl" sz="2100" dirty="0" smtClean="0"/>
              <a:t> </a:t>
            </a:r>
            <a:r>
              <a:rPr lang="es-ES_tradnl" sz="2100" dirty="0" err="1" smtClean="0"/>
              <a:t>extensive</a:t>
            </a:r>
            <a:r>
              <a:rPr lang="es-ES_tradnl" sz="2100" dirty="0" smtClean="0"/>
              <a:t> and </a:t>
            </a:r>
            <a:r>
              <a:rPr lang="es-ES_tradnl" sz="2100" dirty="0" err="1" smtClean="0"/>
              <a:t>intensive</a:t>
            </a:r>
            <a:r>
              <a:rPr lang="es-ES_tradnl" sz="2100" dirty="0" smtClean="0"/>
              <a:t> </a:t>
            </a:r>
            <a:r>
              <a:rPr lang="es-ES_tradnl" sz="2100" dirty="0" err="1" smtClean="0"/>
              <a:t>margin</a:t>
            </a:r>
            <a:r>
              <a:rPr lang="es-ES_tradnl" sz="2100" dirty="0" smtClean="0"/>
              <a:t> </a:t>
            </a:r>
            <a:r>
              <a:rPr lang="es-ES_tradnl" sz="2100" dirty="0" err="1" smtClean="0"/>
              <a:t>could</a:t>
            </a:r>
            <a:r>
              <a:rPr lang="es-ES_tradnl" sz="2100" dirty="0" smtClean="0"/>
              <a:t> be </a:t>
            </a:r>
            <a:r>
              <a:rPr lang="es-ES_tradnl" sz="2100" dirty="0" err="1" smtClean="0"/>
              <a:t>adapted</a:t>
            </a:r>
            <a:r>
              <a:rPr lang="es-ES_tradnl" sz="2100" dirty="0" smtClean="0"/>
              <a:t> </a:t>
            </a:r>
            <a:r>
              <a:rPr lang="es-ES_tradnl" sz="2100" dirty="0" err="1" smtClean="0"/>
              <a:t>to</a:t>
            </a:r>
            <a:r>
              <a:rPr lang="es-ES_tradnl" sz="2100" dirty="0" smtClean="0"/>
              <a:t> a CGGE </a:t>
            </a:r>
            <a:r>
              <a:rPr lang="es-ES_tradnl" sz="2100" dirty="0" err="1" smtClean="0"/>
              <a:t>model</a:t>
            </a:r>
            <a:r>
              <a:rPr lang="es-ES_tradnl" sz="2100" dirty="0" smtClean="0"/>
              <a:t>, </a:t>
            </a:r>
            <a:r>
              <a:rPr lang="es-ES_tradnl" sz="2100" dirty="0" err="1" smtClean="0"/>
              <a:t>incorporating</a:t>
            </a:r>
            <a:r>
              <a:rPr lang="es-ES_tradnl" sz="2100" dirty="0" smtClean="0"/>
              <a:t> </a:t>
            </a:r>
            <a:r>
              <a:rPr lang="es-ES_tradnl" sz="2100" dirty="0" err="1" smtClean="0"/>
              <a:t>unpaid</a:t>
            </a:r>
            <a:r>
              <a:rPr lang="es-ES_tradnl" sz="2100" dirty="0" smtClean="0"/>
              <a:t> </a:t>
            </a:r>
            <a:r>
              <a:rPr lang="es-ES_tradnl" sz="2100" dirty="0" err="1" smtClean="0"/>
              <a:t>work</a:t>
            </a:r>
            <a:r>
              <a:rPr lang="es-ES_tradnl" sz="2100" dirty="0" smtClean="0"/>
              <a:t> in </a:t>
            </a:r>
            <a:r>
              <a:rPr lang="es-ES_tradnl" sz="2100" dirty="0" err="1" smtClean="0"/>
              <a:t>the</a:t>
            </a:r>
            <a:r>
              <a:rPr lang="es-ES_tradnl" sz="2100" dirty="0" smtClean="0"/>
              <a:t> </a:t>
            </a:r>
            <a:r>
              <a:rPr lang="es-ES_tradnl" sz="2100" dirty="0" err="1" smtClean="0"/>
              <a:t>household</a:t>
            </a:r>
            <a:r>
              <a:rPr lang="es-ES_tradnl" sz="2100" dirty="0" err="1" smtClean="0"/>
              <a:t>s</a:t>
            </a:r>
            <a:r>
              <a:rPr lang="es-ES_tradnl" sz="2100" dirty="0" smtClean="0"/>
              <a:t>’</a:t>
            </a:r>
            <a:r>
              <a:rPr lang="es-ES_tradnl" sz="2100" dirty="0" smtClean="0"/>
              <a:t> </a:t>
            </a:r>
            <a:r>
              <a:rPr lang="es-ES_tradnl" sz="2100" dirty="0" err="1" smtClean="0"/>
              <a:t>utility</a:t>
            </a:r>
            <a:r>
              <a:rPr lang="es-ES_tradnl" sz="2100" dirty="0" smtClean="0"/>
              <a:t> </a:t>
            </a:r>
            <a:r>
              <a:rPr lang="es-ES_tradnl" sz="2100" dirty="0" err="1" smtClean="0"/>
              <a:t>function</a:t>
            </a:r>
            <a:r>
              <a:rPr lang="es-ES_tradnl" sz="2100" dirty="0" smtClean="0"/>
              <a:t>, and </a:t>
            </a:r>
            <a:r>
              <a:rPr lang="es-ES_tradnl" sz="2100" dirty="0" err="1" smtClean="0"/>
              <a:t>distributing</a:t>
            </a:r>
            <a:r>
              <a:rPr lang="es-ES_tradnl" sz="2100" dirty="0" smtClean="0"/>
              <a:t> </a:t>
            </a:r>
            <a:r>
              <a:rPr lang="es-ES_tradnl" sz="2100" dirty="0" err="1" smtClean="0"/>
              <a:t>costs</a:t>
            </a:r>
            <a:r>
              <a:rPr lang="es-ES_tradnl" sz="2100" dirty="0" smtClean="0"/>
              <a:t> of </a:t>
            </a:r>
            <a:r>
              <a:rPr lang="es-ES_tradnl" sz="2100" dirty="0" err="1" smtClean="0"/>
              <a:t>entering</a:t>
            </a:r>
            <a:r>
              <a:rPr lang="es-ES_tradnl" sz="2100" dirty="0" smtClean="0"/>
              <a:t> </a:t>
            </a:r>
            <a:r>
              <a:rPr lang="es-ES_tradnl" sz="2100" dirty="0" err="1" smtClean="0"/>
              <a:t>the</a:t>
            </a:r>
            <a:r>
              <a:rPr lang="es-ES_tradnl" sz="2100" dirty="0" smtClean="0"/>
              <a:t> labor </a:t>
            </a:r>
            <a:r>
              <a:rPr lang="es-ES_tradnl" sz="2100" dirty="0" err="1" smtClean="0"/>
              <a:t>market</a:t>
            </a:r>
            <a:r>
              <a:rPr lang="es-ES_tradnl" sz="2100" dirty="0" smtClean="0"/>
              <a:t> </a:t>
            </a:r>
            <a:r>
              <a:rPr lang="es-ES_tradnl" sz="2100" dirty="0" err="1" smtClean="0"/>
              <a:t>differently</a:t>
            </a:r>
            <a:r>
              <a:rPr lang="es-ES_tradnl" sz="2100" dirty="0" smtClean="0"/>
              <a:t> </a:t>
            </a:r>
            <a:r>
              <a:rPr lang="es-ES_tradnl" sz="2100" dirty="0" err="1" smtClean="0"/>
              <a:t>among</a:t>
            </a:r>
            <a:r>
              <a:rPr lang="es-ES_tradnl" sz="2100" dirty="0" smtClean="0"/>
              <a:t> </a:t>
            </a:r>
            <a:r>
              <a:rPr lang="es-ES_tradnl" sz="2100" dirty="0" err="1" smtClean="0"/>
              <a:t>the</a:t>
            </a:r>
            <a:r>
              <a:rPr lang="es-ES_tradnl" sz="2100" dirty="0" smtClean="0"/>
              <a:t> </a:t>
            </a:r>
            <a:r>
              <a:rPr lang="es-ES_tradnl" sz="2100" dirty="0" err="1" smtClean="0"/>
              <a:t>members</a:t>
            </a:r>
            <a:r>
              <a:rPr lang="es-ES_tradnl" sz="2100" dirty="0" smtClean="0"/>
              <a:t> of </a:t>
            </a:r>
            <a:r>
              <a:rPr lang="es-ES_tradnl" sz="2100" dirty="0" err="1" smtClean="0"/>
              <a:t>the</a:t>
            </a:r>
            <a:r>
              <a:rPr lang="es-ES_tradnl" sz="2100" dirty="0" smtClean="0"/>
              <a:t> </a:t>
            </a:r>
            <a:r>
              <a:rPr lang="es-ES_tradnl" sz="2100" dirty="0" err="1" smtClean="0"/>
              <a:t>households</a:t>
            </a:r>
            <a:r>
              <a:rPr lang="es-ES_tradnl" sz="2100" dirty="0" smtClean="0"/>
              <a:t>. </a:t>
            </a:r>
            <a:endParaRPr lang="es-ES_tradnl" sz="2100" dirty="0" smtClean="0"/>
          </a:p>
          <a:p>
            <a:pPr marL="285750" indent="-285750">
              <a:buFont typeface="Arial"/>
              <a:buChar char="•"/>
            </a:pPr>
            <a:endParaRPr lang="es-ES_tradnl" sz="2100" dirty="0"/>
          </a:p>
          <a:p>
            <a:pPr marL="285750" indent="-285750">
              <a:buFont typeface="Arial"/>
              <a:buChar char="•"/>
            </a:pPr>
            <a:endParaRPr lang="es-ES" sz="2100" dirty="0"/>
          </a:p>
        </p:txBody>
      </p:sp>
    </p:spTree>
    <p:extLst>
      <p:ext uri="{BB962C8B-B14F-4D97-AF65-F5344CB8AC3E}">
        <p14:creationId xmlns:p14="http://schemas.microsoft.com/office/powerpoint/2010/main" val="303744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86179" y="363415"/>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err="1" smtClean="0"/>
              <a:t>Intertemporal</a:t>
            </a:r>
            <a:r>
              <a:rPr lang="es-ES_tradnl" sz="3200" dirty="0" smtClean="0"/>
              <a:t> </a:t>
            </a:r>
            <a:r>
              <a:rPr lang="es-ES_tradnl" sz="3200" dirty="0" err="1" smtClean="0"/>
              <a:t>dynamics</a:t>
            </a:r>
            <a:r>
              <a:rPr lang="es-ES_tradnl" sz="3200" dirty="0"/>
              <a:t> </a:t>
            </a:r>
            <a:r>
              <a:rPr lang="es-ES_tradnl" sz="3200" dirty="0" smtClean="0"/>
              <a:t>of </a:t>
            </a:r>
            <a:r>
              <a:rPr lang="es-ES_tradnl" sz="3200" dirty="0" err="1" smtClean="0"/>
              <a:t>care</a:t>
            </a:r>
            <a:endParaRPr lang="es-UY" sz="3200" dirty="0"/>
          </a:p>
        </p:txBody>
      </p:sp>
      <p:sp>
        <p:nvSpPr>
          <p:cNvPr id="4" name="CuadroTexto 3"/>
          <p:cNvSpPr txBox="1"/>
          <p:nvPr/>
        </p:nvSpPr>
        <p:spPr>
          <a:xfrm>
            <a:off x="908800" y="1277865"/>
            <a:ext cx="7364272" cy="4401205"/>
          </a:xfrm>
          <a:prstGeom prst="rect">
            <a:avLst/>
          </a:prstGeom>
          <a:noFill/>
        </p:spPr>
        <p:txBody>
          <a:bodyPr wrap="square" rtlCol="0">
            <a:spAutoFit/>
          </a:bodyPr>
          <a:lstStyle/>
          <a:p>
            <a:pPr marL="285750" indent="-285750">
              <a:buFont typeface="Arial"/>
              <a:buChar char="•"/>
            </a:pPr>
            <a:r>
              <a:rPr lang="en-US" sz="2000" dirty="0" smtClean="0"/>
              <a:t>Most CGGE </a:t>
            </a:r>
            <a:r>
              <a:rPr lang="en-US" sz="2000" dirty="0" smtClean="0"/>
              <a:t>models do not </a:t>
            </a:r>
            <a:r>
              <a:rPr lang="en-US" sz="2000" dirty="0"/>
              <a:t>to consider its long-term contribution to human capacity development (via effects on skill formation and the productivity of the labor </a:t>
            </a:r>
            <a:r>
              <a:rPr lang="en-US" sz="2000" dirty="0" smtClean="0"/>
              <a:t>force)</a:t>
            </a:r>
            <a:r>
              <a:rPr lang="es-ES_tradnl" sz="2000" dirty="0" smtClean="0"/>
              <a:t> </a:t>
            </a:r>
          </a:p>
          <a:p>
            <a:pPr marL="285750" indent="-285750">
              <a:buFont typeface="Arial"/>
              <a:buChar char="•"/>
            </a:pPr>
            <a:r>
              <a:rPr lang="en-US" sz="2000" dirty="0"/>
              <a:t>A dynamic CGE framework has its analytical advantages in capturing the long-term gender effects of care policies over comparative statics models. </a:t>
            </a:r>
            <a:endParaRPr lang="en-US" sz="2000" dirty="0" smtClean="0"/>
          </a:p>
          <a:p>
            <a:pPr marL="285750" indent="-285750">
              <a:buFont typeface="Arial"/>
              <a:buChar char="•"/>
            </a:pPr>
            <a:r>
              <a:rPr lang="en-US" sz="2000" dirty="0"/>
              <a:t>In existing CGGE </a:t>
            </a:r>
            <a:r>
              <a:rPr lang="en-US" sz="2000" dirty="0" smtClean="0"/>
              <a:t>models, </a:t>
            </a:r>
            <a:r>
              <a:rPr lang="en-US" sz="2000" dirty="0"/>
              <a:t>unpaid care work is treated as a final consumption good that enters directly into the utility function of the household and merely affects the well-being of the household in the current period. </a:t>
            </a:r>
            <a:endParaRPr lang="en-US" sz="2000" dirty="0" smtClean="0"/>
          </a:p>
          <a:p>
            <a:pPr marL="285750" indent="-285750">
              <a:buFont typeface="Arial"/>
              <a:buChar char="•"/>
            </a:pPr>
            <a:r>
              <a:rPr lang="en-US" sz="2000" dirty="0"/>
              <a:t>C</a:t>
            </a:r>
            <a:r>
              <a:rPr lang="en-US" sz="2000" dirty="0" smtClean="0"/>
              <a:t>are </a:t>
            </a:r>
            <a:r>
              <a:rPr lang="en-US" sz="2000" dirty="0"/>
              <a:t>provision has long term effects on human capacity development and can yield positive outcomes in the future, in terms of reduced gender gaps and unpaid work as well as increased labor productivity and general well-being. </a:t>
            </a:r>
            <a:endParaRPr lang="es-ES_tradnl" sz="2000" dirty="0" smtClean="0"/>
          </a:p>
        </p:txBody>
      </p:sp>
    </p:spTree>
    <p:extLst>
      <p:ext uri="{BB962C8B-B14F-4D97-AF65-F5344CB8AC3E}">
        <p14:creationId xmlns:p14="http://schemas.microsoft.com/office/powerpoint/2010/main" val="255761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86179" y="363415"/>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2800" dirty="0" err="1" smtClean="0"/>
              <a:t>Impact</a:t>
            </a:r>
            <a:r>
              <a:rPr lang="es-ES_tradnl" sz="2800" dirty="0" smtClean="0"/>
              <a:t> of </a:t>
            </a:r>
            <a:r>
              <a:rPr lang="es-ES_tradnl" sz="2800" dirty="0" err="1" smtClean="0"/>
              <a:t>care</a:t>
            </a:r>
            <a:r>
              <a:rPr lang="es-ES_tradnl" sz="2800" dirty="0" smtClean="0"/>
              <a:t> in </a:t>
            </a:r>
            <a:r>
              <a:rPr lang="es-ES_tradnl" sz="2800" dirty="0" err="1" smtClean="0"/>
              <a:t>the</a:t>
            </a:r>
            <a:r>
              <a:rPr lang="es-ES_tradnl" sz="2800" dirty="0" smtClean="0"/>
              <a:t> </a:t>
            </a:r>
            <a:r>
              <a:rPr lang="es-ES_tradnl" sz="2800" dirty="0" err="1" smtClean="0"/>
              <a:t>long</a:t>
            </a:r>
            <a:r>
              <a:rPr lang="es-ES_tradnl" sz="2800" dirty="0" smtClean="0"/>
              <a:t> </a:t>
            </a:r>
            <a:r>
              <a:rPr lang="es-ES_tradnl" sz="2800" dirty="0" err="1" smtClean="0"/>
              <a:t>run</a:t>
            </a:r>
            <a:endParaRPr lang="es-UY" sz="2800" dirty="0"/>
          </a:p>
        </p:txBody>
      </p:sp>
      <p:sp>
        <p:nvSpPr>
          <p:cNvPr id="3" name="Rectángulo 2"/>
          <p:cNvSpPr/>
          <p:nvPr/>
        </p:nvSpPr>
        <p:spPr>
          <a:xfrm>
            <a:off x="975527" y="1384699"/>
            <a:ext cx="7060154" cy="3477875"/>
          </a:xfrm>
          <a:prstGeom prst="rect">
            <a:avLst/>
          </a:prstGeom>
        </p:spPr>
        <p:txBody>
          <a:bodyPr wrap="square">
            <a:spAutoFit/>
          </a:bodyPr>
          <a:lstStyle/>
          <a:p>
            <a:pPr marL="342900" indent="-342900">
              <a:buFont typeface="Arial"/>
              <a:buChar char="•"/>
            </a:pPr>
            <a:r>
              <a:rPr lang="en-US" sz="2000" dirty="0" smtClean="0"/>
              <a:t>Using </a:t>
            </a:r>
            <a:r>
              <a:rPr lang="en-US" sz="2000" dirty="0" smtClean="0"/>
              <a:t>an OLG model, </a:t>
            </a:r>
            <a:r>
              <a:rPr lang="en-US" sz="2000" dirty="0" err="1"/>
              <a:t>Agenor</a:t>
            </a:r>
            <a:r>
              <a:rPr lang="en-US" sz="2000" dirty="0"/>
              <a:t> et </a:t>
            </a:r>
            <a:r>
              <a:rPr lang="en-US" sz="2000" dirty="0" smtClean="0"/>
              <a:t>al (2013) </a:t>
            </a:r>
            <a:r>
              <a:rPr lang="en-US" sz="2000" dirty="0"/>
              <a:t>approach </a:t>
            </a:r>
            <a:r>
              <a:rPr lang="en-US" sz="2000" dirty="0" smtClean="0"/>
              <a:t>distinguishes between two household activities: </a:t>
            </a:r>
            <a:r>
              <a:rPr lang="en-US" sz="2000" dirty="0"/>
              <a:t>raising children and </a:t>
            </a:r>
            <a:r>
              <a:rPr lang="en-US" sz="2000" dirty="0" smtClean="0"/>
              <a:t>rest of </a:t>
            </a:r>
            <a:r>
              <a:rPr lang="en-US" sz="2000" dirty="0" smtClean="0"/>
              <a:t>unpaid </a:t>
            </a:r>
            <a:r>
              <a:rPr lang="en-US" sz="2000" dirty="0" smtClean="0"/>
              <a:t>housework. </a:t>
            </a:r>
            <a:endParaRPr lang="en-US" sz="2000" dirty="0" smtClean="0"/>
          </a:p>
          <a:p>
            <a:pPr marL="342900" indent="-342900">
              <a:buFont typeface="Arial"/>
              <a:buChar char="•"/>
            </a:pPr>
            <a:r>
              <a:rPr lang="en-US" sz="2000" dirty="0" smtClean="0"/>
              <a:t>Women’s </a:t>
            </a:r>
            <a:r>
              <a:rPr lang="en-US" sz="2000" dirty="0"/>
              <a:t>care time for their children contribute to their better health and standard human capital accumulation in the long run. </a:t>
            </a:r>
            <a:endParaRPr lang="en-US" sz="2000" dirty="0" smtClean="0"/>
          </a:p>
          <a:p>
            <a:pPr marL="342900" indent="-342900">
              <a:buFont typeface="Arial"/>
              <a:buChar char="•"/>
            </a:pPr>
            <a:r>
              <a:rPr lang="en-US" sz="2000" dirty="0" smtClean="0"/>
              <a:t>The </a:t>
            </a:r>
            <a:r>
              <a:rPr lang="en-US" sz="2000" dirty="0"/>
              <a:t>model assumes that women’s bargaining power depends on the relative levels of human capital of husband and </a:t>
            </a:r>
            <a:r>
              <a:rPr lang="en-US" sz="2000" dirty="0" smtClean="0"/>
              <a:t>wife, so </a:t>
            </a:r>
            <a:r>
              <a:rPr lang="en-US" sz="2000" dirty="0"/>
              <a:t>if women care for </a:t>
            </a:r>
            <a:r>
              <a:rPr lang="en-US" sz="2000" dirty="0" smtClean="0"/>
              <a:t>boys </a:t>
            </a:r>
            <a:r>
              <a:rPr lang="en-US" sz="2000" dirty="0"/>
              <a:t>and girls equally, </a:t>
            </a:r>
            <a:r>
              <a:rPr lang="en-US" sz="2000" dirty="0" smtClean="0"/>
              <a:t>women’s </a:t>
            </a:r>
            <a:r>
              <a:rPr lang="en-US" sz="2000" dirty="0"/>
              <a:t>bargaining power within their households in the next </a:t>
            </a:r>
            <a:r>
              <a:rPr lang="en-US" sz="2000" dirty="0" smtClean="0"/>
              <a:t>generation improves.</a:t>
            </a:r>
            <a:r>
              <a:rPr lang="es-ES_tradnl" sz="2000" dirty="0" smtClean="0"/>
              <a:t> </a:t>
            </a:r>
            <a:endParaRPr lang="es-ES" sz="2000" dirty="0"/>
          </a:p>
        </p:txBody>
      </p:sp>
    </p:spTree>
    <p:extLst>
      <p:ext uri="{BB962C8B-B14F-4D97-AF65-F5344CB8AC3E}">
        <p14:creationId xmlns:p14="http://schemas.microsoft.com/office/powerpoint/2010/main" val="256299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1432" y="1471904"/>
            <a:ext cx="7074249" cy="2862322"/>
          </a:xfrm>
          <a:prstGeom prst="rect">
            <a:avLst/>
          </a:prstGeom>
        </p:spPr>
        <p:txBody>
          <a:bodyPr wrap="square">
            <a:spAutoFit/>
          </a:bodyPr>
          <a:lstStyle/>
          <a:p>
            <a:pPr marL="285750" indent="-285750">
              <a:buFont typeface="Arial"/>
              <a:buChar char="•"/>
            </a:pPr>
            <a:r>
              <a:rPr lang="en-US" sz="2000" dirty="0"/>
              <a:t>Ruggeri-</a:t>
            </a:r>
            <a:r>
              <a:rPr lang="en-US" sz="2000" dirty="0" err="1"/>
              <a:t>Laderchi</a:t>
            </a:r>
            <a:r>
              <a:rPr lang="en-US" sz="2000" dirty="0"/>
              <a:t> et al. (2010) uses a </a:t>
            </a:r>
            <a:r>
              <a:rPr lang="es-ES_tradnl" sz="2000" dirty="0" err="1" smtClean="0"/>
              <a:t>version</a:t>
            </a:r>
            <a:r>
              <a:rPr lang="es-ES_tradnl" sz="2000" dirty="0" smtClean="0"/>
              <a:t> of MAMS </a:t>
            </a:r>
            <a:r>
              <a:rPr lang="es-ES_tradnl" sz="2000" dirty="0" err="1" smtClean="0"/>
              <a:t>model</a:t>
            </a:r>
            <a:r>
              <a:rPr lang="es-ES_tradnl" sz="2000" dirty="0" smtClean="0"/>
              <a:t> </a:t>
            </a:r>
            <a:r>
              <a:rPr lang="es-ES_tradnl" sz="2000" dirty="0" err="1" smtClean="0"/>
              <a:t>with</a:t>
            </a:r>
            <a:r>
              <a:rPr lang="es-ES_tradnl" sz="2000" dirty="0" smtClean="0"/>
              <a:t> a </a:t>
            </a:r>
            <a:r>
              <a:rPr lang="es-ES_tradnl" sz="2000" dirty="0" err="1" smtClean="0"/>
              <a:t>gender</a:t>
            </a:r>
            <a:r>
              <a:rPr lang="es-ES_tradnl" sz="2000" dirty="0" smtClean="0"/>
              <a:t> </a:t>
            </a:r>
            <a:r>
              <a:rPr lang="es-ES_tradnl" sz="2000" dirty="0" err="1" smtClean="0"/>
              <a:t>lens</a:t>
            </a:r>
            <a:r>
              <a:rPr lang="es-ES_tradnl" sz="2000" dirty="0" smtClean="0"/>
              <a:t> in </a:t>
            </a:r>
            <a:r>
              <a:rPr lang="es-ES_tradnl" sz="2000" dirty="0" err="1" smtClean="0"/>
              <a:t>Ethiopia</a:t>
            </a:r>
            <a:r>
              <a:rPr lang="es-ES_tradnl" sz="2000" dirty="0" smtClean="0"/>
              <a:t>. </a:t>
            </a:r>
            <a:r>
              <a:rPr lang="es-ES_tradnl" sz="2000" dirty="0" err="1" smtClean="0"/>
              <a:t>The</a:t>
            </a:r>
            <a:r>
              <a:rPr lang="es-ES_tradnl" sz="2000" dirty="0" smtClean="0"/>
              <a:t> </a:t>
            </a:r>
            <a:r>
              <a:rPr lang="es-ES_tradnl" sz="2000" dirty="0" err="1" smtClean="0"/>
              <a:t>model</a:t>
            </a:r>
            <a:r>
              <a:rPr lang="es-ES_tradnl" sz="2000" dirty="0" smtClean="0"/>
              <a:t> </a:t>
            </a:r>
            <a:r>
              <a:rPr lang="es-ES_tradnl" sz="2000" dirty="0" err="1" smtClean="0"/>
              <a:t>assumes</a:t>
            </a:r>
            <a:r>
              <a:rPr lang="es-ES_tradnl" sz="2000" dirty="0" smtClean="0"/>
              <a:t> </a:t>
            </a:r>
            <a:r>
              <a:rPr lang="es-ES_tradnl" sz="2000" dirty="0" err="1" smtClean="0"/>
              <a:t>that</a:t>
            </a:r>
            <a:r>
              <a:rPr lang="es-ES_tradnl" sz="2000" dirty="0" smtClean="0"/>
              <a:t> </a:t>
            </a:r>
            <a:r>
              <a:rPr lang="en-US" sz="2000" dirty="0" smtClean="0"/>
              <a:t>health </a:t>
            </a:r>
            <a:r>
              <a:rPr lang="en-US" sz="2000" dirty="0"/>
              <a:t>and education outcomes are affected by both public and private provision of these </a:t>
            </a:r>
            <a:r>
              <a:rPr lang="en-US" sz="2000" dirty="0" smtClean="0"/>
              <a:t>sectors, </a:t>
            </a:r>
            <a:r>
              <a:rPr lang="en-US" sz="2000" dirty="0" err="1" smtClean="0"/>
              <a:t>wh</a:t>
            </a:r>
            <a:r>
              <a:rPr lang="es-ES" sz="2000" dirty="0" err="1" smtClean="0"/>
              <a:t>ich</a:t>
            </a:r>
            <a:r>
              <a:rPr lang="es-ES" sz="2000" dirty="0" smtClean="0"/>
              <a:t> </a:t>
            </a:r>
            <a:r>
              <a:rPr lang="es-ES" sz="2000" dirty="0" err="1" smtClean="0"/>
              <a:t>also</a:t>
            </a:r>
            <a:r>
              <a:rPr lang="es-ES" sz="2000" dirty="0" smtClean="0"/>
              <a:t> </a:t>
            </a:r>
            <a:r>
              <a:rPr lang="es-ES" sz="2000" dirty="0" err="1" smtClean="0"/>
              <a:t>affect</a:t>
            </a:r>
            <a:r>
              <a:rPr lang="es-ES" sz="2000" dirty="0" smtClean="0"/>
              <a:t> </a:t>
            </a:r>
            <a:r>
              <a:rPr lang="es-ES" sz="2000" dirty="0" err="1" smtClean="0"/>
              <a:t>productivity</a:t>
            </a:r>
            <a:r>
              <a:rPr lang="es-ES" sz="2000" dirty="0" smtClean="0"/>
              <a:t> of </a:t>
            </a:r>
            <a:r>
              <a:rPr lang="en-US" sz="2000" dirty="0" smtClean="0"/>
              <a:t>other </a:t>
            </a:r>
            <a:r>
              <a:rPr lang="en-US" sz="2000" dirty="0"/>
              <a:t>production </a:t>
            </a:r>
            <a:r>
              <a:rPr lang="en-US" sz="2000" dirty="0" smtClean="0"/>
              <a:t>activities.</a:t>
            </a:r>
            <a:r>
              <a:rPr lang="es-ES_tradnl" sz="2000" dirty="0" smtClean="0"/>
              <a:t> </a:t>
            </a:r>
          </a:p>
          <a:p>
            <a:pPr marL="285750" indent="-285750">
              <a:buFont typeface="Arial"/>
              <a:buChar char="•"/>
            </a:pPr>
            <a:r>
              <a:rPr lang="es-ES_tradnl" sz="2000" dirty="0" smtClean="0"/>
              <a:t>A similar </a:t>
            </a:r>
            <a:r>
              <a:rPr lang="es-ES_tradnl" sz="2000" dirty="0" err="1" smtClean="0"/>
              <a:t>framework</a:t>
            </a:r>
            <a:r>
              <a:rPr lang="es-ES_tradnl" sz="2000" dirty="0" smtClean="0"/>
              <a:t> </a:t>
            </a:r>
            <a:r>
              <a:rPr lang="es-ES_tradnl" sz="2000" dirty="0" err="1" smtClean="0"/>
              <a:t>related</a:t>
            </a:r>
            <a:r>
              <a:rPr lang="es-ES_tradnl" sz="2000" dirty="0" smtClean="0"/>
              <a:t> </a:t>
            </a:r>
            <a:r>
              <a:rPr lang="es-ES_tradnl" sz="2000" dirty="0" err="1" smtClean="0"/>
              <a:t>to</a:t>
            </a:r>
            <a:r>
              <a:rPr lang="es-ES_tradnl" sz="2000" dirty="0" smtClean="0"/>
              <a:t> </a:t>
            </a:r>
            <a:r>
              <a:rPr lang="es-ES_tradnl" sz="2000" dirty="0" err="1" smtClean="0"/>
              <a:t>care</a:t>
            </a:r>
            <a:r>
              <a:rPr lang="es-ES_tradnl" sz="2000" dirty="0" smtClean="0"/>
              <a:t> </a:t>
            </a:r>
            <a:r>
              <a:rPr lang="es-ES_tradnl" sz="2000" dirty="0" err="1" smtClean="0"/>
              <a:t>services</a:t>
            </a:r>
            <a:r>
              <a:rPr lang="es-ES_tradnl" sz="2000" dirty="0" smtClean="0"/>
              <a:t> </a:t>
            </a:r>
            <a:r>
              <a:rPr lang="es-ES_tradnl" sz="2000" dirty="0" err="1" smtClean="0"/>
              <a:t>could</a:t>
            </a:r>
            <a:r>
              <a:rPr lang="es-ES_tradnl" sz="2000" dirty="0" smtClean="0"/>
              <a:t> be </a:t>
            </a:r>
            <a:r>
              <a:rPr lang="es-ES_tradnl" sz="2000" dirty="0" err="1" smtClean="0"/>
              <a:t>an</a:t>
            </a:r>
            <a:r>
              <a:rPr lang="es-ES_tradnl" sz="2000" dirty="0"/>
              <a:t> </a:t>
            </a:r>
            <a:r>
              <a:rPr lang="es-ES_tradnl" sz="2000" dirty="0" err="1" smtClean="0"/>
              <a:t>advantage</a:t>
            </a:r>
            <a:r>
              <a:rPr lang="es-ES_tradnl" sz="2000" dirty="0" smtClean="0"/>
              <a:t> in a </a:t>
            </a:r>
            <a:r>
              <a:rPr lang="es-ES_tradnl" sz="2000" dirty="0" err="1" smtClean="0"/>
              <a:t>care-focused</a:t>
            </a:r>
            <a:r>
              <a:rPr lang="es-ES_tradnl" sz="2000" dirty="0" smtClean="0"/>
              <a:t> CGGE </a:t>
            </a:r>
            <a:r>
              <a:rPr lang="es-ES_tradnl" sz="2000" dirty="0" err="1" smtClean="0"/>
              <a:t>model</a:t>
            </a:r>
            <a:r>
              <a:rPr lang="es-ES_tradnl" sz="2000" dirty="0" smtClean="0"/>
              <a:t>. </a:t>
            </a:r>
          </a:p>
          <a:p>
            <a:endParaRPr lang="en-US" sz="2000" dirty="0" smtClean="0"/>
          </a:p>
          <a:p>
            <a:endParaRPr lang="es-ES_tradnl" sz="2000" dirty="0"/>
          </a:p>
        </p:txBody>
      </p:sp>
      <p:sp>
        <p:nvSpPr>
          <p:cNvPr id="3" name="CuadroTexto 2"/>
          <p:cNvSpPr txBox="1"/>
          <p:nvPr/>
        </p:nvSpPr>
        <p:spPr>
          <a:xfrm>
            <a:off x="961432" y="474807"/>
            <a:ext cx="6575727" cy="461665"/>
          </a:xfrm>
          <a:prstGeom prst="rect">
            <a:avLst/>
          </a:prstGeom>
          <a:noFill/>
        </p:spPr>
        <p:txBody>
          <a:bodyPr wrap="square" rtlCol="0">
            <a:spAutoFit/>
          </a:bodyPr>
          <a:lstStyle/>
          <a:p>
            <a:pPr algn="ctr"/>
            <a:r>
              <a:rPr lang="es-ES" sz="2400" dirty="0" err="1" smtClean="0"/>
              <a:t>Public</a:t>
            </a:r>
            <a:r>
              <a:rPr lang="es-ES" sz="2400" dirty="0" smtClean="0"/>
              <a:t> </a:t>
            </a:r>
            <a:r>
              <a:rPr lang="es-ES" sz="2400" dirty="0" err="1" smtClean="0"/>
              <a:t>investment</a:t>
            </a:r>
            <a:r>
              <a:rPr lang="es-ES" sz="2400" dirty="0" smtClean="0"/>
              <a:t> in social </a:t>
            </a:r>
            <a:r>
              <a:rPr lang="es-ES" sz="2400" dirty="0" err="1" smtClean="0"/>
              <a:t>services</a:t>
            </a:r>
            <a:endParaRPr lang="es-ES" sz="2400" dirty="0"/>
          </a:p>
        </p:txBody>
      </p:sp>
    </p:spTree>
    <p:extLst>
      <p:ext uri="{BB962C8B-B14F-4D97-AF65-F5344CB8AC3E}">
        <p14:creationId xmlns:p14="http://schemas.microsoft.com/office/powerpoint/2010/main" val="3202478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4519" y="1412552"/>
            <a:ext cx="6943684" cy="4524316"/>
          </a:xfrm>
          <a:prstGeom prst="rect">
            <a:avLst/>
          </a:prstGeom>
        </p:spPr>
        <p:txBody>
          <a:bodyPr wrap="square">
            <a:spAutoFit/>
          </a:bodyPr>
          <a:lstStyle/>
          <a:p>
            <a:pPr marL="285750" indent="-285750">
              <a:buFont typeface="Arial"/>
              <a:buChar char="•"/>
            </a:pPr>
            <a:r>
              <a:rPr lang="es-ES_tradnl" dirty="0"/>
              <a:t>Gibson (2005) </a:t>
            </a:r>
            <a:r>
              <a:rPr lang="es-ES_tradnl" dirty="0" err="1"/>
              <a:t>analyzes</a:t>
            </a:r>
            <a:r>
              <a:rPr lang="es-ES_tradnl" dirty="0"/>
              <a:t> </a:t>
            </a:r>
            <a:r>
              <a:rPr lang="es-ES_tradnl" dirty="0" err="1"/>
              <a:t>the</a:t>
            </a:r>
            <a:r>
              <a:rPr lang="es-ES_tradnl" dirty="0"/>
              <a:t> </a:t>
            </a:r>
            <a:r>
              <a:rPr lang="es-ES_tradnl" dirty="0" err="1"/>
              <a:t>dynamics</a:t>
            </a:r>
            <a:r>
              <a:rPr lang="es-ES_tradnl" dirty="0"/>
              <a:t> of </a:t>
            </a:r>
            <a:r>
              <a:rPr lang="en-US" dirty="0"/>
              <a:t>human capital formation according to households decisions regarding the education of children.  </a:t>
            </a:r>
            <a:endParaRPr lang="en-US" dirty="0" smtClean="0"/>
          </a:p>
          <a:p>
            <a:pPr marL="285750" indent="-285750">
              <a:buFont typeface="Arial"/>
              <a:buChar char="•"/>
            </a:pPr>
            <a:r>
              <a:rPr lang="en-US" dirty="0" smtClean="0"/>
              <a:t>Households face a trade-off </a:t>
            </a:r>
            <a:r>
              <a:rPr lang="en-US" dirty="0"/>
              <a:t>between educating their children and current consumptions </a:t>
            </a:r>
            <a:r>
              <a:rPr lang="en-US" dirty="0" smtClean="0"/>
              <a:t>needs. Decisions have consequences in the labor market in the current period and in the future, as the skill composition of the labor force is modified. </a:t>
            </a:r>
            <a:endParaRPr lang="en-US" dirty="0"/>
          </a:p>
          <a:p>
            <a:pPr marL="285750" indent="-285750">
              <a:buFont typeface="Arial"/>
              <a:buChar char="•"/>
            </a:pPr>
            <a:r>
              <a:rPr lang="en-US" dirty="0"/>
              <a:t>A similar framework could </a:t>
            </a:r>
            <a:r>
              <a:rPr lang="en-US" dirty="0" smtClean="0"/>
              <a:t>be</a:t>
            </a:r>
            <a:r>
              <a:rPr lang="es-ES_tradnl" dirty="0" smtClean="0"/>
              <a:t> </a:t>
            </a:r>
            <a:r>
              <a:rPr lang="es-ES_tradnl" dirty="0" err="1" smtClean="0"/>
              <a:t>applied</a:t>
            </a:r>
            <a:r>
              <a:rPr lang="es-ES_tradnl" dirty="0" smtClean="0"/>
              <a:t> </a:t>
            </a:r>
            <a:r>
              <a:rPr lang="en-US" dirty="0" smtClean="0"/>
              <a:t>to </a:t>
            </a:r>
            <a:r>
              <a:rPr lang="en-US" dirty="0"/>
              <a:t>care services: </a:t>
            </a:r>
            <a:r>
              <a:rPr lang="en-US" dirty="0" smtClean="0"/>
              <a:t>families </a:t>
            </a:r>
            <a:r>
              <a:rPr lang="en-US" dirty="0"/>
              <a:t>face the trade-off between buying care services (for children or the elderly) and current consumptions needs. </a:t>
            </a:r>
            <a:endParaRPr lang="en-US" dirty="0" smtClean="0"/>
          </a:p>
          <a:p>
            <a:pPr marL="285750" indent="-285750">
              <a:buFont typeface="Arial"/>
              <a:buChar char="•"/>
            </a:pPr>
            <a:r>
              <a:rPr lang="en-US" dirty="0" smtClean="0"/>
              <a:t>Families </a:t>
            </a:r>
            <a:r>
              <a:rPr lang="en-US" dirty="0"/>
              <a:t>without liquid assets opt for unpaid care arrangements, which leads to an increase in unpaid care time for women and lost opportunities for human </a:t>
            </a:r>
            <a:r>
              <a:rPr lang="en-US" dirty="0" smtClean="0"/>
              <a:t>capital</a:t>
            </a:r>
          </a:p>
          <a:p>
            <a:pPr marL="285750" indent="-285750">
              <a:buFont typeface="Arial"/>
              <a:buChar char="•"/>
            </a:pPr>
            <a:r>
              <a:rPr lang="en-US" dirty="0" smtClean="0"/>
              <a:t>Similarly</a:t>
            </a:r>
            <a:r>
              <a:rPr lang="en-US" dirty="0"/>
              <a:t>, women increase unpaid care time and reduce labor supply during economic hard times, but these labor market rigidities are relaxed during expansion period. </a:t>
            </a:r>
            <a:endParaRPr lang="es-ES_tradnl" dirty="0"/>
          </a:p>
        </p:txBody>
      </p:sp>
      <p:sp>
        <p:nvSpPr>
          <p:cNvPr id="3" name="CuadroTexto 2"/>
          <p:cNvSpPr txBox="1"/>
          <p:nvPr/>
        </p:nvSpPr>
        <p:spPr>
          <a:xfrm>
            <a:off x="961432" y="436060"/>
            <a:ext cx="6575727" cy="584776"/>
          </a:xfrm>
          <a:prstGeom prst="rect">
            <a:avLst/>
          </a:prstGeom>
          <a:noFill/>
        </p:spPr>
        <p:txBody>
          <a:bodyPr wrap="square" rtlCol="0">
            <a:spAutoFit/>
          </a:bodyPr>
          <a:lstStyle/>
          <a:p>
            <a:pPr algn="ctr"/>
            <a:r>
              <a:rPr lang="es-ES" sz="3200" dirty="0" smtClean="0"/>
              <a:t>Human capital </a:t>
            </a:r>
            <a:r>
              <a:rPr lang="es-ES" sz="3200" dirty="0" err="1" smtClean="0"/>
              <a:t>formation</a:t>
            </a:r>
            <a:endParaRPr lang="es-ES" sz="3200" dirty="0"/>
          </a:p>
        </p:txBody>
      </p:sp>
    </p:spTree>
    <p:extLst>
      <p:ext uri="{BB962C8B-B14F-4D97-AF65-F5344CB8AC3E}">
        <p14:creationId xmlns:p14="http://schemas.microsoft.com/office/powerpoint/2010/main" val="2883637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86179" y="363415"/>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err="1" smtClean="0"/>
              <a:t>Ageing</a:t>
            </a:r>
            <a:r>
              <a:rPr lang="es-ES_tradnl" sz="3200" dirty="0" smtClean="0"/>
              <a:t> and </a:t>
            </a:r>
            <a:r>
              <a:rPr lang="es-ES_tradnl" sz="3200" dirty="0" err="1" smtClean="0"/>
              <a:t>pension</a:t>
            </a:r>
            <a:r>
              <a:rPr lang="es-ES_tradnl" sz="3200" dirty="0" smtClean="0"/>
              <a:t> </a:t>
            </a:r>
            <a:r>
              <a:rPr lang="es-ES_tradnl" sz="3200" dirty="0" err="1" smtClean="0"/>
              <a:t>systems</a:t>
            </a:r>
            <a:endParaRPr lang="es-UY" sz="3200" dirty="0"/>
          </a:p>
        </p:txBody>
      </p:sp>
      <p:sp>
        <p:nvSpPr>
          <p:cNvPr id="4" name="Rectángulo 3"/>
          <p:cNvSpPr/>
          <p:nvPr/>
        </p:nvSpPr>
        <p:spPr>
          <a:xfrm>
            <a:off x="1068257" y="1317590"/>
            <a:ext cx="6658815" cy="3785652"/>
          </a:xfrm>
          <a:prstGeom prst="rect">
            <a:avLst/>
          </a:prstGeom>
        </p:spPr>
        <p:txBody>
          <a:bodyPr wrap="square">
            <a:spAutoFit/>
          </a:bodyPr>
          <a:lstStyle/>
          <a:p>
            <a:pPr marL="285750" indent="-285750">
              <a:buFont typeface="Arial"/>
              <a:buChar char="•"/>
            </a:pPr>
            <a:r>
              <a:rPr lang="en-US" sz="2000" dirty="0"/>
              <a:t>Older women particularly tend to participate in the labor market for longer into older age due to a lack of pension and other </a:t>
            </a:r>
            <a:r>
              <a:rPr lang="en-US" sz="2000" dirty="0" smtClean="0"/>
              <a:t>social security systems. </a:t>
            </a:r>
            <a:endParaRPr lang="en-US" sz="2000" dirty="0" smtClean="0"/>
          </a:p>
          <a:p>
            <a:pPr marL="285750" indent="-285750">
              <a:buFont typeface="Arial"/>
              <a:buChar char="•"/>
            </a:pPr>
            <a:r>
              <a:rPr lang="en-US" sz="2000" dirty="0"/>
              <a:t>Much of the work is informal and/or precarious, highlighting a need to ensure income security for older </a:t>
            </a:r>
            <a:r>
              <a:rPr lang="en-US" sz="2000" dirty="0" smtClean="0"/>
              <a:t>women.</a:t>
            </a:r>
            <a:r>
              <a:rPr lang="es-ES_tradnl" sz="2000" dirty="0" smtClean="0"/>
              <a:t> </a:t>
            </a:r>
            <a:endParaRPr lang="es-ES_tradnl" sz="2000" dirty="0" smtClean="0"/>
          </a:p>
          <a:p>
            <a:pPr marL="285750" indent="-285750">
              <a:buFont typeface="Arial"/>
              <a:buChar char="•"/>
            </a:pPr>
            <a:r>
              <a:rPr lang="en-US" sz="2000" dirty="0"/>
              <a:t>Legendre (2009) </a:t>
            </a:r>
            <a:r>
              <a:rPr lang="en-US" sz="2000" dirty="0" smtClean="0"/>
              <a:t>analyzes the </a:t>
            </a:r>
            <a:r>
              <a:rPr lang="en-US" sz="2000" dirty="0"/>
              <a:t>gender distributional effects of pay-as-you-go (PAYG) pension system in France with eight heterogeneous social groups – four professional or social groups, disaggregated by gender. </a:t>
            </a:r>
            <a:endParaRPr lang="en-US" sz="2000" dirty="0" smtClean="0"/>
          </a:p>
          <a:p>
            <a:pPr marL="285750" indent="-285750">
              <a:buFont typeface="Arial"/>
              <a:buChar char="•"/>
            </a:pPr>
            <a:r>
              <a:rPr lang="en-US" sz="2000" dirty="0" smtClean="0"/>
              <a:t>Other extensions: analysis of different pension schemes and its impact on gender.</a:t>
            </a:r>
            <a:endParaRPr lang="es-ES" sz="2000" dirty="0"/>
          </a:p>
        </p:txBody>
      </p:sp>
    </p:spTree>
    <p:extLst>
      <p:ext uri="{BB962C8B-B14F-4D97-AF65-F5344CB8AC3E}">
        <p14:creationId xmlns:p14="http://schemas.microsoft.com/office/powerpoint/2010/main" val="270372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8850" y="338224"/>
            <a:ext cx="6721535" cy="584776"/>
          </a:xfrm>
          <a:prstGeom prst="rect">
            <a:avLst/>
          </a:prstGeom>
        </p:spPr>
        <p:txBody>
          <a:bodyPr wrap="square">
            <a:spAutoFit/>
          </a:bodyPr>
          <a:lstStyle/>
          <a:p>
            <a:pPr algn="ctr"/>
            <a:r>
              <a:rPr lang="es-ES_tradnl" sz="3200" dirty="0" err="1" smtClean="0"/>
              <a:t>Representation</a:t>
            </a:r>
            <a:r>
              <a:rPr lang="es-ES_tradnl" sz="3200" dirty="0" smtClean="0"/>
              <a:t> of </a:t>
            </a:r>
            <a:r>
              <a:rPr lang="es-ES_tradnl" sz="3200" dirty="0" err="1" smtClean="0"/>
              <a:t>the</a:t>
            </a:r>
            <a:r>
              <a:rPr lang="es-ES_tradnl" sz="3200" dirty="0" smtClean="0"/>
              <a:t> </a:t>
            </a:r>
            <a:r>
              <a:rPr lang="es-ES_tradnl" sz="3200" dirty="0" err="1" smtClean="0"/>
              <a:t>care</a:t>
            </a:r>
            <a:r>
              <a:rPr lang="es-ES_tradnl" sz="3200" dirty="0" smtClean="0"/>
              <a:t> sector</a:t>
            </a:r>
            <a:endParaRPr lang="es-ES_tradnl" sz="3200" dirty="0"/>
          </a:p>
        </p:txBody>
      </p:sp>
      <p:sp>
        <p:nvSpPr>
          <p:cNvPr id="3" name="Rectángulo 2"/>
          <p:cNvSpPr/>
          <p:nvPr/>
        </p:nvSpPr>
        <p:spPr>
          <a:xfrm>
            <a:off x="1098850" y="1270110"/>
            <a:ext cx="6990337" cy="3046988"/>
          </a:xfrm>
          <a:prstGeom prst="rect">
            <a:avLst/>
          </a:prstGeom>
        </p:spPr>
        <p:txBody>
          <a:bodyPr wrap="square">
            <a:spAutoFit/>
          </a:bodyPr>
          <a:lstStyle/>
          <a:p>
            <a:pPr marL="342900" indent="-342900">
              <a:buFont typeface="Arial"/>
              <a:buChar char="•"/>
            </a:pPr>
            <a:r>
              <a:rPr lang="es-ES_tradnl" sz="2400" dirty="0" err="1" smtClean="0"/>
              <a:t>Unpaid</a:t>
            </a:r>
            <a:r>
              <a:rPr lang="es-ES_tradnl" sz="2400" dirty="0" smtClean="0"/>
              <a:t> </a:t>
            </a:r>
            <a:r>
              <a:rPr lang="es-ES_tradnl" sz="2400" dirty="0" err="1" smtClean="0"/>
              <a:t>care</a:t>
            </a:r>
            <a:r>
              <a:rPr lang="es-ES_tradnl" sz="2400" dirty="0" smtClean="0"/>
              <a:t>: </a:t>
            </a:r>
            <a:r>
              <a:rPr lang="es-ES_tradnl" sz="2400" dirty="0" err="1" smtClean="0"/>
              <a:t>it</a:t>
            </a:r>
            <a:r>
              <a:rPr lang="es-ES_tradnl" sz="2400" dirty="0" smtClean="0"/>
              <a:t> </a:t>
            </a:r>
            <a:r>
              <a:rPr lang="es-ES_tradnl" sz="2400" dirty="0" err="1" smtClean="0"/>
              <a:t>is</a:t>
            </a:r>
            <a:r>
              <a:rPr lang="es-ES_tradnl" sz="2400" dirty="0" smtClean="0"/>
              <a:t> </a:t>
            </a:r>
            <a:r>
              <a:rPr lang="es-ES_tradnl" sz="2400" dirty="0" err="1" smtClean="0"/>
              <a:t>important</a:t>
            </a:r>
            <a:r>
              <a:rPr lang="es-ES_tradnl" sz="2400" dirty="0" smtClean="0"/>
              <a:t> </a:t>
            </a:r>
            <a:r>
              <a:rPr lang="es-ES_tradnl" sz="2400" dirty="0" err="1" smtClean="0"/>
              <a:t>to</a:t>
            </a:r>
            <a:r>
              <a:rPr lang="es-ES_tradnl" sz="2400" dirty="0" smtClean="0"/>
              <a:t> </a:t>
            </a:r>
            <a:r>
              <a:rPr lang="es-ES_tradnl" sz="2400" dirty="0" err="1" smtClean="0"/>
              <a:t>differentiate</a:t>
            </a:r>
            <a:r>
              <a:rPr lang="es-ES_tradnl" sz="2400" dirty="0" smtClean="0"/>
              <a:t> </a:t>
            </a:r>
            <a:r>
              <a:rPr lang="es-ES_tradnl" sz="2400" dirty="0" err="1" smtClean="0"/>
              <a:t>between</a:t>
            </a:r>
            <a:r>
              <a:rPr lang="es-ES_tradnl" sz="2400" dirty="0" smtClean="0"/>
              <a:t> </a:t>
            </a:r>
            <a:r>
              <a:rPr lang="es-ES_tradnl" sz="2400" dirty="0" err="1" smtClean="0"/>
              <a:t>care</a:t>
            </a:r>
            <a:r>
              <a:rPr lang="es-ES_tradnl" sz="2400" dirty="0" smtClean="0"/>
              <a:t> and </a:t>
            </a:r>
            <a:r>
              <a:rPr lang="es-ES_tradnl" sz="2400" dirty="0" err="1" smtClean="0"/>
              <a:t>other</a:t>
            </a:r>
            <a:r>
              <a:rPr lang="es-ES_tradnl" sz="2400" dirty="0" smtClean="0"/>
              <a:t> </a:t>
            </a:r>
            <a:r>
              <a:rPr lang="es-ES_tradnl" sz="2400" dirty="0" err="1" smtClean="0"/>
              <a:t>domestic</a:t>
            </a:r>
            <a:r>
              <a:rPr lang="es-ES_tradnl" sz="2400" dirty="0" smtClean="0"/>
              <a:t> </a:t>
            </a:r>
            <a:r>
              <a:rPr lang="es-ES_tradnl" sz="2400" dirty="0" err="1" smtClean="0"/>
              <a:t>work</a:t>
            </a:r>
            <a:r>
              <a:rPr lang="es-ES_tradnl" sz="2400" dirty="0" smtClean="0"/>
              <a:t>. </a:t>
            </a:r>
            <a:endParaRPr lang="es-ES_tradnl" sz="2400" dirty="0"/>
          </a:p>
          <a:p>
            <a:pPr marL="342900" indent="-342900">
              <a:buFont typeface="Arial"/>
              <a:buChar char="•"/>
            </a:pPr>
            <a:r>
              <a:rPr lang="es-ES_tradnl" sz="2400" dirty="0" err="1" smtClean="0"/>
              <a:t>Paid</a:t>
            </a:r>
            <a:r>
              <a:rPr lang="es-ES_tradnl" sz="2400" dirty="0" smtClean="0"/>
              <a:t> </a:t>
            </a:r>
            <a:r>
              <a:rPr lang="es-ES_tradnl" sz="2400" dirty="0" err="1" smtClean="0"/>
              <a:t>care</a:t>
            </a:r>
            <a:r>
              <a:rPr lang="es-ES_tradnl" sz="2400" dirty="0" smtClean="0"/>
              <a:t>: </a:t>
            </a:r>
            <a:r>
              <a:rPr lang="es-ES_tradnl" sz="2400" dirty="0" err="1" smtClean="0"/>
              <a:t>it</a:t>
            </a:r>
            <a:r>
              <a:rPr lang="es-ES_tradnl" sz="2400" dirty="0" smtClean="0"/>
              <a:t> </a:t>
            </a:r>
            <a:r>
              <a:rPr lang="es-ES_tradnl" sz="2400" dirty="0" err="1" smtClean="0"/>
              <a:t>is</a:t>
            </a:r>
            <a:r>
              <a:rPr lang="es-ES_tradnl" sz="2400" dirty="0" smtClean="0"/>
              <a:t> </a:t>
            </a:r>
            <a:r>
              <a:rPr lang="es-ES_tradnl" sz="2400" dirty="0" err="1" smtClean="0"/>
              <a:t>important</a:t>
            </a:r>
            <a:r>
              <a:rPr lang="es-ES_tradnl" sz="2400" dirty="0" smtClean="0"/>
              <a:t> </a:t>
            </a:r>
            <a:r>
              <a:rPr lang="es-ES_tradnl" sz="2400" dirty="0" err="1" smtClean="0"/>
              <a:t>to</a:t>
            </a:r>
            <a:r>
              <a:rPr lang="es-ES_tradnl" sz="2400" dirty="0" smtClean="0"/>
              <a:t> </a:t>
            </a:r>
            <a:r>
              <a:rPr lang="es-ES_tradnl" sz="2400" dirty="0" err="1" smtClean="0"/>
              <a:t>differentiate</a:t>
            </a:r>
            <a:r>
              <a:rPr lang="es-ES_tradnl" sz="2400" dirty="0" smtClean="0"/>
              <a:t> </a:t>
            </a:r>
            <a:r>
              <a:rPr lang="es-ES_tradnl" sz="2400" dirty="0" err="1" smtClean="0"/>
              <a:t>the</a:t>
            </a:r>
            <a:r>
              <a:rPr lang="es-ES_tradnl" sz="2400" dirty="0" smtClean="0"/>
              <a:t> </a:t>
            </a:r>
            <a:r>
              <a:rPr lang="es-ES_tradnl" sz="2400" dirty="0" err="1" smtClean="0"/>
              <a:t>care</a:t>
            </a:r>
            <a:r>
              <a:rPr lang="es-ES_tradnl" sz="2400" dirty="0" smtClean="0"/>
              <a:t> sector, and </a:t>
            </a:r>
            <a:r>
              <a:rPr lang="es-ES_tradnl" sz="2400" dirty="0" err="1" smtClean="0"/>
              <a:t>account</a:t>
            </a:r>
            <a:r>
              <a:rPr lang="es-ES_tradnl" sz="2400" dirty="0" smtClean="0"/>
              <a:t> </a:t>
            </a:r>
            <a:r>
              <a:rPr lang="es-ES_tradnl" sz="2400" dirty="0" err="1" smtClean="0"/>
              <a:t>for</a:t>
            </a:r>
            <a:r>
              <a:rPr lang="es-ES_tradnl" sz="2400" dirty="0" smtClean="0"/>
              <a:t> </a:t>
            </a:r>
            <a:r>
              <a:rPr lang="es-ES_tradnl" sz="2400" dirty="0" err="1" smtClean="0"/>
              <a:t>differents</a:t>
            </a:r>
            <a:r>
              <a:rPr lang="es-ES_tradnl" sz="2400" dirty="0" smtClean="0"/>
              <a:t> </a:t>
            </a:r>
            <a:r>
              <a:rPr lang="es-ES_tradnl" sz="2400" dirty="0" err="1" smtClean="0"/>
              <a:t>care</a:t>
            </a:r>
            <a:r>
              <a:rPr lang="es-ES_tradnl" sz="2400" dirty="0" smtClean="0"/>
              <a:t> </a:t>
            </a:r>
            <a:r>
              <a:rPr lang="es-ES_tradnl" sz="2400" dirty="0" err="1" smtClean="0"/>
              <a:t>services</a:t>
            </a:r>
            <a:r>
              <a:rPr lang="es-ES_tradnl" sz="2400" dirty="0" smtClean="0"/>
              <a:t> (</a:t>
            </a:r>
            <a:r>
              <a:rPr lang="es-ES_tradnl" sz="2400" dirty="0" err="1" smtClean="0"/>
              <a:t>childcare</a:t>
            </a:r>
            <a:r>
              <a:rPr lang="es-ES_tradnl" sz="2400" dirty="0" smtClean="0"/>
              <a:t>, </a:t>
            </a:r>
            <a:r>
              <a:rPr lang="es-ES_tradnl" sz="2400" dirty="0" err="1" smtClean="0"/>
              <a:t>eldercare</a:t>
            </a:r>
            <a:r>
              <a:rPr lang="es-ES_tradnl" sz="2400" dirty="0" smtClean="0"/>
              <a:t>) as </a:t>
            </a:r>
            <a:r>
              <a:rPr lang="es-ES_tradnl" sz="2400" dirty="0" err="1" smtClean="0"/>
              <a:t>well</a:t>
            </a:r>
            <a:r>
              <a:rPr lang="es-ES_tradnl" sz="2400" dirty="0" smtClean="0"/>
              <a:t> as </a:t>
            </a:r>
            <a:r>
              <a:rPr lang="es-ES_tradnl" sz="2400" dirty="0" err="1" smtClean="0"/>
              <a:t>to</a:t>
            </a:r>
            <a:r>
              <a:rPr lang="es-ES_tradnl" sz="2400" dirty="0" smtClean="0"/>
              <a:t> </a:t>
            </a:r>
            <a:r>
              <a:rPr lang="es-ES_tradnl" sz="2400" dirty="0" err="1" smtClean="0"/>
              <a:t>account</a:t>
            </a:r>
            <a:r>
              <a:rPr lang="es-ES_tradnl" sz="2400" dirty="0" smtClean="0"/>
              <a:t> </a:t>
            </a:r>
            <a:r>
              <a:rPr lang="es-ES_tradnl" sz="2400" dirty="0" err="1" smtClean="0"/>
              <a:t>for</a:t>
            </a:r>
            <a:r>
              <a:rPr lang="es-ES_tradnl" sz="2400" dirty="0" smtClean="0"/>
              <a:t> </a:t>
            </a:r>
            <a:r>
              <a:rPr lang="es-ES_tradnl" sz="2400" dirty="0" err="1" smtClean="0"/>
              <a:t>characteristics</a:t>
            </a:r>
            <a:r>
              <a:rPr lang="es-ES_tradnl" sz="2400" dirty="0" smtClean="0"/>
              <a:t> in </a:t>
            </a:r>
            <a:r>
              <a:rPr lang="es-ES_tradnl" sz="2400" dirty="0" err="1" smtClean="0"/>
              <a:t>the</a:t>
            </a:r>
            <a:r>
              <a:rPr lang="es-ES_tradnl" sz="2400" dirty="0" smtClean="0"/>
              <a:t> labor </a:t>
            </a:r>
            <a:r>
              <a:rPr lang="es-ES_tradnl" sz="2400" dirty="0" err="1" smtClean="0"/>
              <a:t>market</a:t>
            </a:r>
            <a:r>
              <a:rPr lang="es-ES_tradnl" sz="2400" dirty="0" smtClean="0"/>
              <a:t> in </a:t>
            </a:r>
            <a:r>
              <a:rPr lang="es-ES_tradnl" sz="2400" dirty="0" err="1" smtClean="0"/>
              <a:t>those</a:t>
            </a:r>
            <a:r>
              <a:rPr lang="es-ES_tradnl" sz="2400" dirty="0" smtClean="0"/>
              <a:t> </a:t>
            </a:r>
            <a:r>
              <a:rPr lang="es-ES_tradnl" sz="2400" dirty="0" err="1" smtClean="0"/>
              <a:t>sectors</a:t>
            </a:r>
            <a:r>
              <a:rPr lang="es-ES_tradnl" sz="2400" dirty="0" smtClean="0"/>
              <a:t> (</a:t>
            </a:r>
            <a:r>
              <a:rPr lang="es-ES_tradnl" sz="2400" dirty="0" err="1" smtClean="0"/>
              <a:t>lower</a:t>
            </a:r>
            <a:r>
              <a:rPr lang="es-ES_tradnl" sz="2400" dirty="0" smtClean="0"/>
              <a:t> </a:t>
            </a:r>
            <a:r>
              <a:rPr lang="es-ES_tradnl" sz="2400" dirty="0" err="1" smtClean="0"/>
              <a:t>wages</a:t>
            </a:r>
            <a:r>
              <a:rPr lang="es-ES_tradnl" sz="2400" dirty="0" smtClean="0"/>
              <a:t>, </a:t>
            </a:r>
            <a:r>
              <a:rPr lang="es-ES_tradnl" sz="2400" dirty="0" err="1" smtClean="0"/>
              <a:t>high</a:t>
            </a:r>
            <a:r>
              <a:rPr lang="es-ES_tradnl" sz="2400" dirty="0" smtClean="0"/>
              <a:t> </a:t>
            </a:r>
            <a:r>
              <a:rPr lang="es-ES_tradnl" sz="2400" dirty="0" err="1" smtClean="0"/>
              <a:t>informality</a:t>
            </a:r>
            <a:r>
              <a:rPr lang="es-ES_tradnl" sz="2400" dirty="0" smtClean="0"/>
              <a:t>, </a:t>
            </a:r>
            <a:r>
              <a:rPr lang="es-ES_tradnl" sz="2400" dirty="0" err="1" smtClean="0"/>
              <a:t>part</a:t>
            </a:r>
            <a:r>
              <a:rPr lang="es-ES_tradnl" sz="2400" dirty="0" smtClean="0"/>
              <a:t>-time </a:t>
            </a:r>
            <a:r>
              <a:rPr lang="es-ES_tradnl" sz="2400" dirty="0" err="1" smtClean="0"/>
              <a:t>jobs</a:t>
            </a:r>
            <a:r>
              <a:rPr lang="es-ES_tradnl" sz="2400" dirty="0" smtClean="0"/>
              <a:t>). </a:t>
            </a:r>
          </a:p>
          <a:p>
            <a:pPr marL="342900" indent="-342900">
              <a:buFont typeface="Arial"/>
              <a:buChar char="•"/>
            </a:pPr>
            <a:r>
              <a:rPr lang="es-ES_tradnl" sz="2400" dirty="0" err="1" smtClean="0"/>
              <a:t>How</a:t>
            </a:r>
            <a:r>
              <a:rPr lang="es-ES_tradnl" sz="2400" dirty="0" smtClean="0"/>
              <a:t> are </a:t>
            </a:r>
            <a:r>
              <a:rPr lang="es-ES_tradnl" sz="2400" dirty="0" err="1" smtClean="0"/>
              <a:t>the</a:t>
            </a:r>
            <a:r>
              <a:rPr lang="es-ES_tradnl" sz="2400" dirty="0" smtClean="0"/>
              <a:t> </a:t>
            </a:r>
            <a:r>
              <a:rPr lang="es-ES_tradnl" sz="2400" dirty="0" err="1" smtClean="0"/>
              <a:t>two</a:t>
            </a:r>
            <a:r>
              <a:rPr lang="es-ES_tradnl" sz="2400" dirty="0" smtClean="0"/>
              <a:t> </a:t>
            </a:r>
            <a:r>
              <a:rPr lang="es-ES_tradnl" sz="2400" dirty="0" err="1" smtClean="0"/>
              <a:t>systems</a:t>
            </a:r>
            <a:r>
              <a:rPr lang="es-ES_tradnl" sz="2400" dirty="0" smtClean="0"/>
              <a:t> </a:t>
            </a:r>
            <a:r>
              <a:rPr lang="es-ES_tradnl" sz="2400" dirty="0" err="1" smtClean="0"/>
              <a:t>related</a:t>
            </a:r>
            <a:r>
              <a:rPr lang="es-ES_tradnl" sz="2400" dirty="0" smtClean="0"/>
              <a:t>?</a:t>
            </a:r>
            <a:endParaRPr lang="es-ES_tradnl" sz="2400" dirty="0"/>
          </a:p>
        </p:txBody>
      </p:sp>
    </p:spTree>
    <p:extLst>
      <p:ext uri="{BB962C8B-B14F-4D97-AF65-F5344CB8AC3E}">
        <p14:creationId xmlns:p14="http://schemas.microsoft.com/office/powerpoint/2010/main" val="228797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913" y="295556"/>
            <a:ext cx="8142507" cy="584776"/>
          </a:xfrm>
          <a:prstGeom prst="rect">
            <a:avLst/>
          </a:prstGeom>
          <a:noFill/>
        </p:spPr>
        <p:txBody>
          <a:bodyPr wrap="square" rtlCol="0">
            <a:spAutoFit/>
          </a:bodyPr>
          <a:lstStyle/>
          <a:p>
            <a:r>
              <a:rPr lang="es-ES" sz="3200" dirty="0" smtClean="0"/>
              <a:t>Key </a:t>
            </a:r>
            <a:r>
              <a:rPr lang="es-ES" sz="3200" dirty="0" err="1" smtClean="0"/>
              <a:t>features</a:t>
            </a:r>
            <a:r>
              <a:rPr lang="es-ES" sz="3200" dirty="0" smtClean="0"/>
              <a:t> a </a:t>
            </a:r>
            <a:r>
              <a:rPr lang="es-ES" sz="3200" dirty="0" err="1" smtClean="0"/>
              <a:t>gender-aware</a:t>
            </a:r>
            <a:r>
              <a:rPr lang="es-ES" sz="3200" dirty="0"/>
              <a:t> </a:t>
            </a:r>
            <a:r>
              <a:rPr lang="es-ES" sz="3200" dirty="0" err="1" smtClean="0"/>
              <a:t>care-focused</a:t>
            </a:r>
            <a:r>
              <a:rPr lang="es-ES" sz="3200" dirty="0" smtClean="0"/>
              <a:t> </a:t>
            </a:r>
            <a:r>
              <a:rPr lang="es-ES" sz="3200" dirty="0" smtClean="0"/>
              <a:t>CGE</a:t>
            </a:r>
            <a:endParaRPr lang="es-UY" sz="3200" dirty="0"/>
          </a:p>
        </p:txBody>
      </p:sp>
      <p:sp>
        <p:nvSpPr>
          <p:cNvPr id="3" name="2 CuadroTexto"/>
          <p:cNvSpPr txBox="1"/>
          <p:nvPr/>
        </p:nvSpPr>
        <p:spPr>
          <a:xfrm>
            <a:off x="1083075" y="1387811"/>
            <a:ext cx="6952605" cy="3416320"/>
          </a:xfrm>
          <a:prstGeom prst="rect">
            <a:avLst/>
          </a:prstGeom>
          <a:noFill/>
        </p:spPr>
        <p:txBody>
          <a:bodyPr wrap="square" rtlCol="0">
            <a:spAutoFit/>
          </a:bodyPr>
          <a:lstStyle/>
          <a:p>
            <a:pPr marL="285750" indent="-285750">
              <a:buFont typeface="Arial" panose="020B0604020202020204" pitchFamily="34" charset="0"/>
              <a:buChar char="•"/>
            </a:pPr>
            <a:r>
              <a:rPr lang="es-ES" sz="2400" dirty="0" err="1" smtClean="0"/>
              <a:t>Representation</a:t>
            </a:r>
            <a:r>
              <a:rPr lang="es-ES" sz="2400" dirty="0" smtClean="0"/>
              <a:t> of </a:t>
            </a:r>
            <a:r>
              <a:rPr lang="es-ES" sz="2400" dirty="0" err="1" smtClean="0"/>
              <a:t>public</a:t>
            </a:r>
            <a:r>
              <a:rPr lang="es-ES" sz="2400" dirty="0" smtClean="0"/>
              <a:t> and </a:t>
            </a:r>
            <a:r>
              <a:rPr lang="es-ES" sz="2400" dirty="0" err="1" smtClean="0"/>
              <a:t>private</a:t>
            </a:r>
            <a:r>
              <a:rPr lang="es-ES" sz="2400" dirty="0" smtClean="0"/>
              <a:t> </a:t>
            </a:r>
            <a:r>
              <a:rPr lang="es-ES" sz="2400" dirty="0" err="1" smtClean="0"/>
              <a:t>care</a:t>
            </a:r>
            <a:r>
              <a:rPr lang="es-ES" sz="2400" dirty="0" smtClean="0"/>
              <a:t> </a:t>
            </a:r>
            <a:r>
              <a:rPr lang="es-ES" sz="2400" dirty="0" err="1" smtClean="0"/>
              <a:t>sectors</a:t>
            </a:r>
            <a:endParaRPr lang="es-ES" sz="2400" dirty="0" smtClean="0"/>
          </a:p>
          <a:p>
            <a:pPr marL="285750" indent="-285750">
              <a:buFont typeface="Arial" panose="020B0604020202020204" pitchFamily="34" charset="0"/>
              <a:buChar char="•"/>
            </a:pPr>
            <a:r>
              <a:rPr lang="es-ES" sz="2400" dirty="0" err="1" smtClean="0"/>
              <a:t>Representation</a:t>
            </a:r>
            <a:r>
              <a:rPr lang="es-ES" sz="2400" dirty="0" smtClean="0"/>
              <a:t> of </a:t>
            </a:r>
            <a:r>
              <a:rPr lang="es-ES" sz="2400" dirty="0" err="1" smtClean="0"/>
              <a:t>paid</a:t>
            </a:r>
            <a:r>
              <a:rPr lang="es-ES" sz="2400" dirty="0" smtClean="0"/>
              <a:t> and </a:t>
            </a:r>
            <a:r>
              <a:rPr lang="es-ES" sz="2400" dirty="0" err="1" smtClean="0"/>
              <a:t>unpaid</a:t>
            </a:r>
            <a:r>
              <a:rPr lang="es-ES" sz="2400" dirty="0" smtClean="0"/>
              <a:t> </a:t>
            </a:r>
            <a:r>
              <a:rPr lang="es-ES" sz="2400" dirty="0" err="1" smtClean="0"/>
              <a:t>care</a:t>
            </a:r>
            <a:endParaRPr lang="es-ES" sz="2400" dirty="0" smtClean="0"/>
          </a:p>
          <a:p>
            <a:pPr marL="285750" indent="-285750">
              <a:buFont typeface="Arial" panose="020B0604020202020204" pitchFamily="34" charset="0"/>
              <a:buChar char="•"/>
            </a:pPr>
            <a:r>
              <a:rPr lang="es-ES" sz="2400" dirty="0" err="1" smtClean="0"/>
              <a:t>Differentiation</a:t>
            </a:r>
            <a:r>
              <a:rPr lang="es-ES" sz="2400" dirty="0" smtClean="0"/>
              <a:t> of </a:t>
            </a:r>
            <a:r>
              <a:rPr lang="es-ES" sz="2400" dirty="0" err="1" smtClean="0"/>
              <a:t>care</a:t>
            </a:r>
            <a:r>
              <a:rPr lang="es-ES" sz="2400" dirty="0" smtClean="0"/>
              <a:t> </a:t>
            </a:r>
            <a:r>
              <a:rPr lang="es-ES" sz="2400" dirty="0" err="1" smtClean="0"/>
              <a:t>by</a:t>
            </a:r>
            <a:r>
              <a:rPr lang="es-ES" sz="2400" dirty="0" smtClean="0"/>
              <a:t> </a:t>
            </a:r>
            <a:r>
              <a:rPr lang="es-ES" sz="2400" dirty="0" err="1" smtClean="0"/>
              <a:t>care</a:t>
            </a:r>
            <a:r>
              <a:rPr lang="es-ES" sz="2400" dirty="0" smtClean="0"/>
              <a:t> </a:t>
            </a:r>
            <a:r>
              <a:rPr lang="es-ES" sz="2400" dirty="0" err="1" smtClean="0"/>
              <a:t>recipients</a:t>
            </a:r>
            <a:endParaRPr lang="es-ES" sz="2400" dirty="0" smtClean="0"/>
          </a:p>
          <a:p>
            <a:pPr marL="285750" indent="-285750">
              <a:buFont typeface="Arial" panose="020B0604020202020204" pitchFamily="34" charset="0"/>
              <a:buChar char="•"/>
            </a:pPr>
            <a:r>
              <a:rPr lang="es-ES" sz="2400" dirty="0" smtClean="0"/>
              <a:t>Rules of </a:t>
            </a:r>
            <a:r>
              <a:rPr lang="es-ES" sz="2400" dirty="0" err="1" smtClean="0"/>
              <a:t>operation</a:t>
            </a:r>
            <a:r>
              <a:rPr lang="es-ES" sz="2400" dirty="0" smtClean="0"/>
              <a:t> of labor </a:t>
            </a:r>
            <a:r>
              <a:rPr lang="es-ES" sz="2400" dirty="0" err="1" smtClean="0"/>
              <a:t>markets</a:t>
            </a:r>
            <a:r>
              <a:rPr lang="es-ES" sz="2400" dirty="0" smtClean="0"/>
              <a:t> and </a:t>
            </a:r>
            <a:r>
              <a:rPr lang="es-ES" sz="2400" dirty="0" err="1" smtClean="0"/>
              <a:t>women’s</a:t>
            </a:r>
            <a:r>
              <a:rPr lang="es-ES" sz="2400" dirty="0" smtClean="0"/>
              <a:t> </a:t>
            </a:r>
            <a:r>
              <a:rPr lang="es-ES" sz="2400" dirty="0" err="1" smtClean="0"/>
              <a:t>bargaining</a:t>
            </a:r>
            <a:r>
              <a:rPr lang="es-ES" sz="2400" dirty="0" smtClean="0"/>
              <a:t> position in </a:t>
            </a:r>
            <a:r>
              <a:rPr lang="es-ES" sz="2400" dirty="0" err="1" smtClean="0"/>
              <a:t>paid</a:t>
            </a:r>
            <a:r>
              <a:rPr lang="es-ES" sz="2400" dirty="0" smtClean="0"/>
              <a:t> </a:t>
            </a:r>
            <a:r>
              <a:rPr lang="es-ES" sz="2400" dirty="0" err="1" smtClean="0"/>
              <a:t>employment</a:t>
            </a:r>
            <a:endParaRPr lang="es-ES" sz="2400" dirty="0" smtClean="0"/>
          </a:p>
          <a:p>
            <a:pPr marL="285750" indent="-285750">
              <a:buFont typeface="Arial" panose="020B0604020202020204" pitchFamily="34" charset="0"/>
              <a:buChar char="•"/>
            </a:pPr>
            <a:r>
              <a:rPr lang="es-ES" sz="2400" dirty="0" err="1" smtClean="0"/>
              <a:t>Interaction</a:t>
            </a:r>
            <a:r>
              <a:rPr lang="es-ES" sz="2400" dirty="0" smtClean="0"/>
              <a:t> </a:t>
            </a:r>
            <a:r>
              <a:rPr lang="es-ES" sz="2400" dirty="0" err="1" smtClean="0"/>
              <a:t>between</a:t>
            </a:r>
            <a:r>
              <a:rPr lang="es-ES" sz="2400" dirty="0" smtClean="0"/>
              <a:t> </a:t>
            </a:r>
            <a:r>
              <a:rPr lang="es-ES" sz="2400" dirty="0" err="1" smtClean="0"/>
              <a:t>paid</a:t>
            </a:r>
            <a:r>
              <a:rPr lang="es-ES" sz="2400" dirty="0" smtClean="0"/>
              <a:t> and </a:t>
            </a:r>
            <a:r>
              <a:rPr lang="es-ES" sz="2400" dirty="0" err="1" smtClean="0"/>
              <a:t>unpaid</a:t>
            </a:r>
            <a:r>
              <a:rPr lang="es-ES" sz="2400" dirty="0" smtClean="0"/>
              <a:t> </a:t>
            </a:r>
            <a:r>
              <a:rPr lang="es-ES" sz="2400" dirty="0" err="1" smtClean="0"/>
              <a:t>work</a:t>
            </a:r>
            <a:endParaRPr lang="es-ES" sz="2400" dirty="0" smtClean="0"/>
          </a:p>
          <a:p>
            <a:pPr marL="285750" indent="-285750">
              <a:buFont typeface="Arial" panose="020B0604020202020204" pitchFamily="34" charset="0"/>
              <a:buChar char="•"/>
            </a:pPr>
            <a:r>
              <a:rPr lang="es-ES" sz="2400" dirty="0" err="1" smtClean="0"/>
              <a:t>Intertemporal</a:t>
            </a:r>
            <a:r>
              <a:rPr lang="es-ES" sz="2400" dirty="0" smtClean="0"/>
              <a:t> </a:t>
            </a:r>
            <a:r>
              <a:rPr lang="es-ES" sz="2400" dirty="0" err="1" smtClean="0"/>
              <a:t>dimension</a:t>
            </a:r>
            <a:r>
              <a:rPr lang="es-ES" sz="2400" dirty="0" smtClean="0"/>
              <a:t> &amp; </a:t>
            </a:r>
            <a:r>
              <a:rPr lang="es-ES" sz="2400" dirty="0" err="1" smtClean="0"/>
              <a:t>representation</a:t>
            </a:r>
            <a:r>
              <a:rPr lang="es-ES" sz="2400" dirty="0" smtClean="0"/>
              <a:t> of </a:t>
            </a:r>
            <a:r>
              <a:rPr lang="es-ES" sz="2400" dirty="0" err="1" smtClean="0"/>
              <a:t>dynamics</a:t>
            </a:r>
            <a:r>
              <a:rPr lang="es-ES" sz="2400" dirty="0" smtClean="0"/>
              <a:t> in </a:t>
            </a:r>
            <a:r>
              <a:rPr lang="es-ES" sz="2400" dirty="0" err="1" smtClean="0"/>
              <a:t>gender</a:t>
            </a:r>
            <a:r>
              <a:rPr lang="es-ES" sz="2400" dirty="0" smtClean="0"/>
              <a:t> </a:t>
            </a:r>
          </a:p>
          <a:p>
            <a:pPr marL="285750" indent="-285750">
              <a:buFont typeface="Arial" panose="020B0604020202020204" pitchFamily="34" charset="0"/>
              <a:buChar char="•"/>
            </a:pPr>
            <a:r>
              <a:rPr lang="es-ES" sz="2400" dirty="0" err="1" smtClean="0"/>
              <a:t>Emphasis</a:t>
            </a:r>
            <a:r>
              <a:rPr lang="es-ES" sz="2400" dirty="0" smtClean="0"/>
              <a:t> </a:t>
            </a:r>
            <a:r>
              <a:rPr lang="es-ES" sz="2400" dirty="0" err="1" smtClean="0"/>
              <a:t>on</a:t>
            </a:r>
            <a:r>
              <a:rPr lang="es-ES" sz="2400" dirty="0" smtClean="0"/>
              <a:t> </a:t>
            </a:r>
            <a:r>
              <a:rPr lang="es-ES" sz="2400" dirty="0" err="1" smtClean="0"/>
              <a:t>intersectionality</a:t>
            </a:r>
            <a:endParaRPr lang="es-ES" sz="2400" dirty="0" smtClean="0"/>
          </a:p>
        </p:txBody>
      </p:sp>
    </p:spTree>
    <p:extLst>
      <p:ext uri="{BB962C8B-B14F-4D97-AF65-F5344CB8AC3E}">
        <p14:creationId xmlns:p14="http://schemas.microsoft.com/office/powerpoint/2010/main" val="1500112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8850" y="338224"/>
            <a:ext cx="6721535" cy="584776"/>
          </a:xfrm>
          <a:prstGeom prst="rect">
            <a:avLst/>
          </a:prstGeom>
        </p:spPr>
        <p:txBody>
          <a:bodyPr wrap="square">
            <a:spAutoFit/>
          </a:bodyPr>
          <a:lstStyle/>
          <a:p>
            <a:pPr algn="ctr"/>
            <a:r>
              <a:rPr lang="es-ES_tradnl" sz="3200" dirty="0" err="1" smtClean="0"/>
              <a:t>Conclusions</a:t>
            </a:r>
            <a:endParaRPr lang="es-ES_tradnl" sz="3200" dirty="0"/>
          </a:p>
        </p:txBody>
      </p:sp>
      <p:sp>
        <p:nvSpPr>
          <p:cNvPr id="3" name="CuadroTexto 2"/>
          <p:cNvSpPr txBox="1"/>
          <p:nvPr/>
        </p:nvSpPr>
        <p:spPr>
          <a:xfrm>
            <a:off x="1098850" y="1365071"/>
            <a:ext cx="6972439" cy="4154983"/>
          </a:xfrm>
          <a:prstGeom prst="rect">
            <a:avLst/>
          </a:prstGeom>
          <a:noFill/>
        </p:spPr>
        <p:txBody>
          <a:bodyPr wrap="square" rtlCol="0">
            <a:spAutoFit/>
          </a:bodyPr>
          <a:lstStyle/>
          <a:p>
            <a:pPr marL="285750" indent="-285750">
              <a:buFont typeface="Arial"/>
              <a:buChar char="•"/>
            </a:pPr>
            <a:r>
              <a:rPr lang="es-ES_tradnl" sz="2400" dirty="0" err="1"/>
              <a:t>Many</a:t>
            </a:r>
            <a:r>
              <a:rPr lang="es-ES_tradnl" sz="2400" dirty="0"/>
              <a:t> </a:t>
            </a:r>
            <a:r>
              <a:rPr lang="es-ES_tradnl" sz="2400" dirty="0" err="1"/>
              <a:t>areas</a:t>
            </a:r>
            <a:r>
              <a:rPr lang="es-ES_tradnl" sz="2400" dirty="0"/>
              <a:t> in </a:t>
            </a:r>
            <a:r>
              <a:rPr lang="es-ES_tradnl" sz="2400" dirty="0" err="1"/>
              <a:t>which</a:t>
            </a:r>
            <a:r>
              <a:rPr lang="es-ES_tradnl" sz="2400" dirty="0"/>
              <a:t> </a:t>
            </a:r>
            <a:r>
              <a:rPr lang="es-ES_tradnl" sz="2400" dirty="0" err="1"/>
              <a:t>care-focused</a:t>
            </a:r>
            <a:r>
              <a:rPr lang="es-ES_tradnl" sz="2400" dirty="0"/>
              <a:t> CGGE </a:t>
            </a:r>
            <a:r>
              <a:rPr lang="es-ES_tradnl" sz="2400" dirty="0" err="1" smtClean="0"/>
              <a:t>models</a:t>
            </a:r>
            <a:r>
              <a:rPr lang="es-ES_tradnl" sz="2400" dirty="0" smtClean="0"/>
              <a:t> can be </a:t>
            </a:r>
            <a:r>
              <a:rPr lang="es-ES_tradnl" sz="2400" dirty="0" err="1" smtClean="0"/>
              <a:t>improved</a:t>
            </a:r>
            <a:r>
              <a:rPr lang="es-ES_tradnl" sz="2400" dirty="0" smtClean="0"/>
              <a:t>. </a:t>
            </a:r>
          </a:p>
          <a:p>
            <a:pPr marL="285750" indent="-285750">
              <a:buFont typeface="Arial"/>
              <a:buChar char="•"/>
            </a:pPr>
            <a:r>
              <a:rPr lang="es-ES_tradnl" sz="2400" dirty="0" err="1" smtClean="0"/>
              <a:t>Depends</a:t>
            </a:r>
            <a:r>
              <a:rPr lang="es-ES_tradnl" sz="2400" dirty="0" smtClean="0"/>
              <a:t> </a:t>
            </a:r>
            <a:r>
              <a:rPr lang="es-ES_tradnl" sz="2400" dirty="0" err="1" smtClean="0"/>
              <a:t>on</a:t>
            </a:r>
            <a:r>
              <a:rPr lang="es-ES_tradnl" sz="2400" dirty="0" smtClean="0"/>
              <a:t> </a:t>
            </a:r>
            <a:r>
              <a:rPr lang="es-ES_tradnl" sz="2400" dirty="0" err="1" smtClean="0"/>
              <a:t>the</a:t>
            </a:r>
            <a:r>
              <a:rPr lang="es-ES_tradnl" sz="2400" dirty="0" smtClean="0"/>
              <a:t> </a:t>
            </a:r>
            <a:r>
              <a:rPr lang="es-ES_tradnl" sz="2400" dirty="0" err="1" smtClean="0"/>
              <a:t>characteristics</a:t>
            </a:r>
            <a:r>
              <a:rPr lang="es-ES_tradnl" sz="2400" dirty="0" smtClean="0"/>
              <a:t> of </a:t>
            </a:r>
            <a:r>
              <a:rPr lang="es-ES_tradnl" sz="2400" dirty="0" err="1" smtClean="0"/>
              <a:t>the</a:t>
            </a:r>
            <a:r>
              <a:rPr lang="es-ES_tradnl" sz="2400" dirty="0" smtClean="0"/>
              <a:t> country of </a:t>
            </a:r>
            <a:r>
              <a:rPr lang="es-ES_tradnl" sz="2400" dirty="0" err="1" smtClean="0"/>
              <a:t>analysis</a:t>
            </a:r>
            <a:r>
              <a:rPr lang="es-ES_tradnl" sz="2400" dirty="0" smtClean="0"/>
              <a:t> and (as usual) </a:t>
            </a:r>
            <a:r>
              <a:rPr lang="es-ES_tradnl" sz="2400" dirty="0" err="1" smtClean="0"/>
              <a:t>on</a:t>
            </a:r>
            <a:r>
              <a:rPr lang="es-ES_tradnl" sz="2400" dirty="0" smtClean="0"/>
              <a:t> data </a:t>
            </a:r>
            <a:r>
              <a:rPr lang="es-ES_tradnl" sz="2400" dirty="0" err="1" smtClean="0"/>
              <a:t>availability</a:t>
            </a:r>
            <a:r>
              <a:rPr lang="es-ES_tradnl" sz="2400" dirty="0" smtClean="0"/>
              <a:t>. </a:t>
            </a:r>
          </a:p>
          <a:p>
            <a:pPr marL="285750" indent="-285750">
              <a:buFont typeface="Arial"/>
              <a:buChar char="•"/>
            </a:pPr>
            <a:r>
              <a:rPr lang="es-ES_tradnl" sz="2400" dirty="0" err="1" smtClean="0"/>
              <a:t>Better</a:t>
            </a:r>
            <a:r>
              <a:rPr lang="es-ES_tradnl" sz="2400" dirty="0" smtClean="0"/>
              <a:t> </a:t>
            </a:r>
            <a:r>
              <a:rPr lang="es-ES_tradnl" sz="2400" dirty="0" err="1" smtClean="0"/>
              <a:t>representation</a:t>
            </a:r>
            <a:r>
              <a:rPr lang="es-ES_tradnl" sz="2400" dirty="0" smtClean="0"/>
              <a:t> of </a:t>
            </a:r>
            <a:r>
              <a:rPr lang="es-ES_tradnl" sz="2400" dirty="0" err="1" smtClean="0"/>
              <a:t>the</a:t>
            </a:r>
            <a:r>
              <a:rPr lang="es-ES_tradnl" sz="2400" dirty="0" smtClean="0"/>
              <a:t> labor </a:t>
            </a:r>
            <a:r>
              <a:rPr lang="es-ES_tradnl" sz="2400" dirty="0" err="1" smtClean="0"/>
              <a:t>market</a:t>
            </a:r>
            <a:r>
              <a:rPr lang="es-ES_tradnl" sz="2400" dirty="0" smtClean="0"/>
              <a:t> and </a:t>
            </a:r>
            <a:r>
              <a:rPr lang="es-ES_tradnl" sz="2400" dirty="0" err="1" smtClean="0"/>
              <a:t>the</a:t>
            </a:r>
            <a:r>
              <a:rPr lang="es-ES_tradnl" sz="2400" dirty="0" smtClean="0"/>
              <a:t> </a:t>
            </a:r>
            <a:r>
              <a:rPr lang="es-ES_tradnl" sz="2400" dirty="0" err="1" smtClean="0"/>
              <a:t>interactions</a:t>
            </a:r>
            <a:r>
              <a:rPr lang="es-ES_tradnl" sz="2400" dirty="0" smtClean="0"/>
              <a:t> </a:t>
            </a:r>
            <a:r>
              <a:rPr lang="es-ES_tradnl" sz="2400" dirty="0" err="1" smtClean="0"/>
              <a:t>between</a:t>
            </a:r>
            <a:r>
              <a:rPr lang="es-ES_tradnl" sz="2400" dirty="0" smtClean="0"/>
              <a:t> </a:t>
            </a:r>
            <a:r>
              <a:rPr lang="es-ES_tradnl" sz="2400" dirty="0" err="1" smtClean="0"/>
              <a:t>the</a:t>
            </a:r>
            <a:r>
              <a:rPr lang="es-ES_tradnl" sz="2400" dirty="0" smtClean="0"/>
              <a:t> </a:t>
            </a:r>
            <a:r>
              <a:rPr lang="es-ES_tradnl" sz="2400" dirty="0" err="1" smtClean="0"/>
              <a:t>paid</a:t>
            </a:r>
            <a:r>
              <a:rPr lang="es-ES_tradnl" sz="2400" dirty="0" smtClean="0"/>
              <a:t> and </a:t>
            </a:r>
            <a:r>
              <a:rPr lang="es-ES_tradnl" sz="2400" dirty="0" err="1" smtClean="0"/>
              <a:t>the</a:t>
            </a:r>
            <a:r>
              <a:rPr lang="es-ES_tradnl" sz="2400" dirty="0" smtClean="0"/>
              <a:t> </a:t>
            </a:r>
            <a:r>
              <a:rPr lang="es-ES_tradnl" sz="2400" dirty="0" err="1" smtClean="0"/>
              <a:t>unpaid</a:t>
            </a:r>
            <a:r>
              <a:rPr lang="es-ES_tradnl" sz="2400" dirty="0" smtClean="0"/>
              <a:t> </a:t>
            </a:r>
            <a:r>
              <a:rPr lang="es-ES_tradnl" sz="2400" dirty="0" err="1" smtClean="0"/>
              <a:t>work</a:t>
            </a:r>
            <a:r>
              <a:rPr lang="es-ES_tradnl" sz="2400" dirty="0" smtClean="0"/>
              <a:t>.</a:t>
            </a:r>
          </a:p>
          <a:p>
            <a:pPr marL="285750" indent="-285750">
              <a:buFont typeface="Arial"/>
              <a:buChar char="•"/>
            </a:pPr>
            <a:r>
              <a:rPr lang="es-ES_tradnl" sz="2400" dirty="0" err="1" smtClean="0"/>
              <a:t>Incorporation</a:t>
            </a:r>
            <a:r>
              <a:rPr lang="es-ES_tradnl" sz="2400" dirty="0" smtClean="0"/>
              <a:t> of </a:t>
            </a:r>
            <a:r>
              <a:rPr lang="es-ES_tradnl" sz="2400" dirty="0" err="1" smtClean="0"/>
              <a:t>dynamic</a:t>
            </a:r>
            <a:r>
              <a:rPr lang="es-ES_tradnl" sz="2400" dirty="0" smtClean="0"/>
              <a:t> </a:t>
            </a:r>
            <a:r>
              <a:rPr lang="es-ES_tradnl" sz="2400" dirty="0" err="1" smtClean="0"/>
              <a:t>patterns</a:t>
            </a:r>
            <a:r>
              <a:rPr lang="es-ES_tradnl" sz="2400" dirty="0" smtClean="0"/>
              <a:t>, </a:t>
            </a:r>
            <a:r>
              <a:rPr lang="es-ES_tradnl" sz="2400" dirty="0" err="1" smtClean="0"/>
              <a:t>public</a:t>
            </a:r>
            <a:r>
              <a:rPr lang="es-ES_tradnl" sz="2400" dirty="0" smtClean="0"/>
              <a:t> </a:t>
            </a:r>
            <a:r>
              <a:rPr lang="es-ES_tradnl" sz="2400" dirty="0" err="1" smtClean="0"/>
              <a:t>policies</a:t>
            </a:r>
            <a:r>
              <a:rPr lang="es-ES_tradnl" sz="2400" dirty="0" smtClean="0"/>
              <a:t> and </a:t>
            </a:r>
            <a:r>
              <a:rPr lang="es-ES_tradnl" sz="2400" dirty="0" err="1" smtClean="0"/>
              <a:t>household</a:t>
            </a:r>
            <a:r>
              <a:rPr lang="es-ES_tradnl" sz="2400" dirty="0" smtClean="0"/>
              <a:t> </a:t>
            </a:r>
            <a:r>
              <a:rPr lang="es-ES_tradnl" sz="2400" dirty="0" err="1" smtClean="0"/>
              <a:t>decisions</a:t>
            </a:r>
            <a:r>
              <a:rPr lang="es-ES_tradnl" sz="2400" dirty="0" smtClean="0"/>
              <a:t> </a:t>
            </a:r>
            <a:r>
              <a:rPr lang="es-ES_tradnl" sz="2400" dirty="0" err="1" smtClean="0"/>
              <a:t>that</a:t>
            </a:r>
            <a:r>
              <a:rPr lang="es-ES_tradnl" sz="2400" dirty="0" smtClean="0"/>
              <a:t> </a:t>
            </a:r>
            <a:r>
              <a:rPr lang="es-ES_tradnl" sz="2400" dirty="0" err="1" smtClean="0"/>
              <a:t>have</a:t>
            </a:r>
            <a:r>
              <a:rPr lang="es-ES_tradnl" sz="2400" dirty="0" smtClean="0"/>
              <a:t> </a:t>
            </a:r>
            <a:r>
              <a:rPr lang="es-ES_tradnl" sz="2400" dirty="0" err="1" smtClean="0"/>
              <a:t>an</a:t>
            </a:r>
            <a:r>
              <a:rPr lang="es-ES_tradnl" sz="2400" dirty="0" smtClean="0"/>
              <a:t> </a:t>
            </a:r>
            <a:r>
              <a:rPr lang="es-ES_tradnl" sz="2400" dirty="0" err="1" smtClean="0"/>
              <a:t>impact</a:t>
            </a:r>
            <a:r>
              <a:rPr lang="es-ES_tradnl" sz="2400" dirty="0" smtClean="0"/>
              <a:t> </a:t>
            </a:r>
            <a:r>
              <a:rPr lang="es-ES_tradnl" sz="2400" dirty="0" err="1" smtClean="0"/>
              <a:t>on</a:t>
            </a:r>
            <a:r>
              <a:rPr lang="es-ES_tradnl" sz="2400" dirty="0" smtClean="0"/>
              <a:t> </a:t>
            </a:r>
            <a:r>
              <a:rPr lang="es-ES_tradnl" sz="2400" dirty="0" err="1" smtClean="0"/>
              <a:t>households</a:t>
            </a:r>
            <a:r>
              <a:rPr lang="es-ES_tradnl" sz="2400" dirty="0" smtClean="0"/>
              <a:t>’ </a:t>
            </a:r>
            <a:r>
              <a:rPr lang="es-ES_tradnl" sz="2400" dirty="0" err="1" smtClean="0"/>
              <a:t>welfare</a:t>
            </a:r>
            <a:r>
              <a:rPr lang="es-ES_tradnl" sz="2400" dirty="0" smtClean="0"/>
              <a:t> in </a:t>
            </a:r>
            <a:r>
              <a:rPr lang="es-ES_tradnl" sz="2400" dirty="0" err="1" smtClean="0"/>
              <a:t>the</a:t>
            </a:r>
            <a:r>
              <a:rPr lang="es-ES_tradnl" sz="2400" dirty="0" smtClean="0"/>
              <a:t> </a:t>
            </a:r>
            <a:r>
              <a:rPr lang="es-ES_tradnl" sz="2400" dirty="0" err="1" smtClean="0"/>
              <a:t>long</a:t>
            </a:r>
            <a:r>
              <a:rPr lang="es-ES_tradnl" sz="2400" dirty="0" smtClean="0"/>
              <a:t> </a:t>
            </a:r>
            <a:r>
              <a:rPr lang="es-ES_tradnl" sz="2400" dirty="0" err="1" smtClean="0"/>
              <a:t>run</a:t>
            </a:r>
            <a:endParaRPr lang="es-ES_tradnl" sz="2400" dirty="0" smtClean="0"/>
          </a:p>
          <a:p>
            <a:pPr marL="285750" indent="-285750">
              <a:buFont typeface="Arial"/>
              <a:buChar char="•"/>
            </a:pPr>
            <a:endParaRPr lang="es-ES_tradnl" sz="2400" dirty="0"/>
          </a:p>
          <a:p>
            <a:pPr marL="285750" indent="-285750">
              <a:buFont typeface="Arial"/>
              <a:buChar char="•"/>
            </a:pPr>
            <a:endParaRPr lang="es-ES" sz="2400" dirty="0"/>
          </a:p>
        </p:txBody>
      </p:sp>
    </p:spTree>
    <p:extLst>
      <p:ext uri="{BB962C8B-B14F-4D97-AF65-F5344CB8AC3E}">
        <p14:creationId xmlns:p14="http://schemas.microsoft.com/office/powerpoint/2010/main" val="413954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600" dirty="0" err="1" smtClean="0"/>
              <a:t>References</a:t>
            </a:r>
            <a:endParaRPr lang="es-UY" sz="3600" dirty="0"/>
          </a:p>
        </p:txBody>
      </p:sp>
      <p:sp>
        <p:nvSpPr>
          <p:cNvPr id="3" name="Rectángulo 2"/>
          <p:cNvSpPr/>
          <p:nvPr/>
        </p:nvSpPr>
        <p:spPr>
          <a:xfrm>
            <a:off x="925825" y="1013093"/>
            <a:ext cx="7169204" cy="4616648"/>
          </a:xfrm>
          <a:prstGeom prst="rect">
            <a:avLst/>
          </a:prstGeom>
        </p:spPr>
        <p:txBody>
          <a:bodyPr wrap="square">
            <a:spAutoFit/>
          </a:bodyPr>
          <a:lstStyle/>
          <a:p>
            <a:pPr marL="285750" indent="-285750">
              <a:buFont typeface="Arial"/>
              <a:buChar char="•"/>
            </a:pPr>
            <a:r>
              <a:rPr lang="es-UY" sz="1400" dirty="0"/>
              <a:t>Agenor, P.-R., &amp; Canuto, O. (2013a). </a:t>
            </a:r>
            <a:r>
              <a:rPr lang="en-US" sz="1400" dirty="0"/>
              <a:t>Access to Infrastructure and Women’s Time Allocation: Evidence and Framework for Policy Analysis. </a:t>
            </a:r>
            <a:r>
              <a:rPr lang="en-US" sz="1400" i="1" dirty="0"/>
              <a:t>Development Policies Working </a:t>
            </a:r>
            <a:r>
              <a:rPr lang="en-US" sz="1400" i="1" dirty="0" err="1"/>
              <a:t>PAper</a:t>
            </a:r>
            <a:r>
              <a:rPr lang="en-US" sz="1400" dirty="0"/>
              <a:t>, </a:t>
            </a:r>
            <a:r>
              <a:rPr lang="en-US" sz="1400" i="1" dirty="0"/>
              <a:t>45</a:t>
            </a:r>
            <a:r>
              <a:rPr lang="en-US" sz="1400" dirty="0"/>
              <a:t>. </a:t>
            </a:r>
            <a:r>
              <a:rPr lang="en-US" sz="1400" dirty="0" err="1" smtClean="0"/>
              <a:t>Agenor</a:t>
            </a:r>
            <a:r>
              <a:rPr lang="en-US" sz="1400" dirty="0"/>
              <a:t>, P.-R., &amp; </a:t>
            </a:r>
            <a:r>
              <a:rPr lang="en-US" sz="1400" dirty="0" err="1"/>
              <a:t>Canuto</a:t>
            </a:r>
            <a:r>
              <a:rPr lang="en-US" sz="1400" dirty="0"/>
              <a:t>, O. (2013b, March). </a:t>
            </a:r>
            <a:r>
              <a:rPr lang="en-US" sz="1400" i="1" dirty="0"/>
              <a:t>Gender Equality and Economic Growth in </a:t>
            </a:r>
            <a:r>
              <a:rPr lang="en-US" sz="1400" i="1" dirty="0" smtClean="0"/>
              <a:t>Brazil</a:t>
            </a:r>
            <a:endParaRPr lang="en-US" sz="1400" dirty="0" smtClean="0"/>
          </a:p>
          <a:p>
            <a:pPr marL="285750" indent="-285750">
              <a:buFont typeface="Arial"/>
              <a:buChar char="•"/>
            </a:pPr>
            <a:r>
              <a:rPr lang="en-US" sz="1400" dirty="0"/>
              <a:t>Arndt, C., &amp; Tarp, F. (2000). Agricultural Technology, Risk, and Gender: A CGE Analysis of Mozambique. </a:t>
            </a:r>
            <a:r>
              <a:rPr lang="en-US" sz="1400" i="1" dirty="0"/>
              <a:t>World Development</a:t>
            </a:r>
            <a:r>
              <a:rPr lang="en-US" sz="1400" dirty="0"/>
              <a:t>, </a:t>
            </a:r>
            <a:r>
              <a:rPr lang="en-US" sz="1400" i="1" dirty="0"/>
              <a:t>28</a:t>
            </a:r>
            <a:r>
              <a:rPr lang="en-US" sz="1400" dirty="0"/>
              <a:t>(7), 1307–1326</a:t>
            </a:r>
            <a:r>
              <a:rPr lang="en-US" sz="1400" dirty="0" smtClean="0"/>
              <a:t>.</a:t>
            </a:r>
          </a:p>
          <a:p>
            <a:pPr marL="285750" indent="-285750">
              <a:buFont typeface="Arial"/>
              <a:buChar char="•"/>
            </a:pPr>
            <a:r>
              <a:rPr lang="en-US" sz="1400" dirty="0" err="1"/>
              <a:t>Blanchflower</a:t>
            </a:r>
            <a:r>
              <a:rPr lang="en-US" sz="1400" dirty="0"/>
              <a:t>, D., &amp; Oswald, A. (1994). </a:t>
            </a:r>
            <a:r>
              <a:rPr lang="en-US" sz="1400" i="1" dirty="0"/>
              <a:t>The wage curve</a:t>
            </a:r>
            <a:r>
              <a:rPr lang="en-US" sz="1400" dirty="0"/>
              <a:t>. Cambridge: MIT Press</a:t>
            </a:r>
            <a:r>
              <a:rPr lang="en-US" sz="1400" dirty="0" smtClean="0"/>
              <a:t>.</a:t>
            </a:r>
          </a:p>
          <a:p>
            <a:pPr marL="285750" indent="-285750">
              <a:buFont typeface="Arial"/>
              <a:buChar char="•"/>
            </a:pPr>
            <a:r>
              <a:rPr lang="en-US" sz="1400" dirty="0" err="1"/>
              <a:t>Boeters</a:t>
            </a:r>
            <a:r>
              <a:rPr lang="en-US" sz="1400" dirty="0"/>
              <a:t>, S., &amp; van </a:t>
            </a:r>
            <a:r>
              <a:rPr lang="en-US" sz="1400" dirty="0" err="1"/>
              <a:t>Leeuwen</a:t>
            </a:r>
            <a:r>
              <a:rPr lang="en-US" sz="1400" dirty="0"/>
              <a:t>, N. (2010). </a:t>
            </a:r>
            <a:r>
              <a:rPr lang="en-US" sz="1400" i="1" dirty="0"/>
              <a:t>A </a:t>
            </a:r>
            <a:r>
              <a:rPr lang="en-US" sz="1400" i="1" dirty="0" err="1"/>
              <a:t>labour</a:t>
            </a:r>
            <a:r>
              <a:rPr lang="en-US" sz="1400" i="1" dirty="0"/>
              <a:t> market extension for </a:t>
            </a:r>
            <a:r>
              <a:rPr lang="en-US" sz="1400" i="1" dirty="0" err="1" smtClean="0"/>
              <a:t>WorldScan</a:t>
            </a:r>
            <a:r>
              <a:rPr lang="en-US" sz="1400" i="1" dirty="0" smtClean="0"/>
              <a:t>. </a:t>
            </a:r>
            <a:r>
              <a:rPr lang="en-US" sz="1400" i="1" dirty="0" err="1" smtClean="0"/>
              <a:t>Modelling</a:t>
            </a:r>
            <a:r>
              <a:rPr lang="en-US" sz="1400" i="1" dirty="0" smtClean="0"/>
              <a:t> </a:t>
            </a:r>
            <a:r>
              <a:rPr lang="en-US" sz="1400" i="1" dirty="0" err="1"/>
              <a:t>labour</a:t>
            </a:r>
            <a:r>
              <a:rPr lang="en-US" sz="1400" i="1" dirty="0"/>
              <a:t> supply, wage bargaining and unemployment in a CGE framework</a:t>
            </a:r>
            <a:r>
              <a:rPr lang="en-US" sz="1400" dirty="0"/>
              <a:t> (No. CPB Document 201). PB Netherlands Bureau for Economic Policy Analysis</a:t>
            </a:r>
            <a:r>
              <a:rPr lang="en-US" sz="1400" dirty="0" smtClean="0"/>
              <a:t>.</a:t>
            </a:r>
          </a:p>
          <a:p>
            <a:pPr marL="285750" indent="-285750">
              <a:buFont typeface="Arial"/>
              <a:buChar char="•"/>
            </a:pPr>
            <a:r>
              <a:rPr lang="en-US" sz="1400" dirty="0" err="1"/>
              <a:t>Filipski</a:t>
            </a:r>
            <a:r>
              <a:rPr lang="en-US" sz="1400" dirty="0"/>
              <a:t>, M., Taylor, E., &amp; </a:t>
            </a:r>
            <a:r>
              <a:rPr lang="en-US" sz="1400" dirty="0" err="1"/>
              <a:t>Msangi</a:t>
            </a:r>
            <a:r>
              <a:rPr lang="en-US" sz="1400" dirty="0"/>
              <a:t>, S. (2011). Effects of Free Trade on Women and Immigrants: CAFTA and the Rural Dominican Republic. </a:t>
            </a:r>
            <a:r>
              <a:rPr lang="en-US" sz="1400" i="1" dirty="0"/>
              <a:t>World Development</a:t>
            </a:r>
            <a:r>
              <a:rPr lang="en-US" sz="1400" dirty="0"/>
              <a:t>, </a:t>
            </a:r>
            <a:r>
              <a:rPr lang="en-US" sz="1400" i="1" dirty="0"/>
              <a:t>39</a:t>
            </a:r>
            <a:r>
              <a:rPr lang="en-US" sz="1400" dirty="0"/>
              <a:t>(10), 1862–1877</a:t>
            </a:r>
            <a:r>
              <a:rPr lang="en-US" sz="1400" dirty="0" smtClean="0"/>
              <a:t>.</a:t>
            </a:r>
          </a:p>
          <a:p>
            <a:pPr marL="285750" indent="-285750">
              <a:buFont typeface="Arial"/>
              <a:buChar char="•"/>
            </a:pPr>
            <a:r>
              <a:rPr lang="en-US" sz="1400" dirty="0" err="1"/>
              <a:t>Fofana</a:t>
            </a:r>
            <a:r>
              <a:rPr lang="en-US" sz="1400" dirty="0"/>
              <a:t>, I., Cockburn, J., &amp; </a:t>
            </a:r>
            <a:r>
              <a:rPr lang="en-US" sz="1400" dirty="0" err="1"/>
              <a:t>Decaluwe</a:t>
            </a:r>
            <a:r>
              <a:rPr lang="en-US" sz="1400" dirty="0"/>
              <a:t>, B. (2005). </a:t>
            </a:r>
            <a:r>
              <a:rPr lang="en-US" sz="1400" i="1" dirty="0"/>
              <a:t>Developing Country Superwomen: Impacts of Trade Liberalization on Female Market and Domestic Work</a:t>
            </a:r>
            <a:r>
              <a:rPr lang="en-US" sz="1400" dirty="0"/>
              <a:t>.</a:t>
            </a:r>
            <a:endParaRPr lang="es-ES_tradnl" sz="1400" dirty="0"/>
          </a:p>
          <a:p>
            <a:pPr marL="285750" indent="-285750">
              <a:buFont typeface="Arial"/>
              <a:buChar char="•"/>
            </a:pPr>
            <a:r>
              <a:rPr lang="en-US" sz="1400" dirty="0" smtClean="0"/>
              <a:t>Fontana</a:t>
            </a:r>
            <a:r>
              <a:rPr lang="en-US" sz="1400" dirty="0"/>
              <a:t>, M. (2001a). </a:t>
            </a:r>
            <a:r>
              <a:rPr lang="en-US" sz="1400" i="1" dirty="0" err="1" smtClean="0"/>
              <a:t>Modelling</a:t>
            </a:r>
            <a:r>
              <a:rPr lang="en-US" sz="1400" i="1" dirty="0" smtClean="0"/>
              <a:t> </a:t>
            </a:r>
            <a:r>
              <a:rPr lang="en-US" sz="1400" i="1" dirty="0"/>
              <a:t>the Effects of Trade on Women: A Closer Look at Bangladesh</a:t>
            </a:r>
            <a:r>
              <a:rPr lang="en-US" sz="1400" dirty="0"/>
              <a:t>. </a:t>
            </a:r>
            <a:r>
              <a:rPr lang="en-US" sz="1400" dirty="0" smtClean="0"/>
              <a:t>Institute </a:t>
            </a:r>
            <a:r>
              <a:rPr lang="en-US" sz="1400" dirty="0"/>
              <a:t>of Development Studies </a:t>
            </a:r>
            <a:endParaRPr lang="en-US" sz="1400" dirty="0" smtClean="0"/>
          </a:p>
          <a:p>
            <a:pPr marL="285750" indent="-285750">
              <a:buFont typeface="Arial"/>
              <a:buChar char="•"/>
            </a:pPr>
            <a:r>
              <a:rPr lang="en-US" sz="1400" dirty="0" smtClean="0"/>
              <a:t>Fontana</a:t>
            </a:r>
            <a:r>
              <a:rPr lang="en-US" sz="1400" dirty="0"/>
              <a:t>, M. (2004). </a:t>
            </a:r>
            <a:r>
              <a:rPr lang="en-US" sz="1400" dirty="0" err="1"/>
              <a:t>Modelling</a:t>
            </a:r>
            <a:r>
              <a:rPr lang="en-US" sz="1400" dirty="0"/>
              <a:t> the Effects of Trade on Women, at Work and at Home: Comparative Perspectives. </a:t>
            </a:r>
            <a:r>
              <a:rPr lang="en-US" sz="1400" i="1" dirty="0" err="1"/>
              <a:t>Économie</a:t>
            </a:r>
            <a:r>
              <a:rPr lang="en-US" sz="1400" i="1" dirty="0"/>
              <a:t> </a:t>
            </a:r>
            <a:r>
              <a:rPr lang="en-US" sz="1400" i="1" dirty="0" err="1"/>
              <a:t>Internationale</a:t>
            </a:r>
            <a:r>
              <a:rPr lang="en-US" sz="1400" dirty="0"/>
              <a:t>, </a:t>
            </a:r>
            <a:r>
              <a:rPr lang="en-US" sz="1400" i="1" dirty="0"/>
              <a:t>99</a:t>
            </a:r>
            <a:r>
              <a:rPr lang="en-US" sz="1400" dirty="0"/>
              <a:t>, 49–80</a:t>
            </a:r>
            <a:r>
              <a:rPr lang="en-US" sz="1400" dirty="0" smtClean="0"/>
              <a:t>.</a:t>
            </a:r>
          </a:p>
          <a:p>
            <a:pPr marL="285750" indent="-285750">
              <a:buFont typeface="Arial"/>
              <a:buChar char="•"/>
            </a:pPr>
            <a:r>
              <a:rPr lang="en-US" sz="1400" dirty="0"/>
              <a:t>Fontana, M., &amp; Wood, A. (2000). </a:t>
            </a:r>
            <a:r>
              <a:rPr lang="en-US" sz="1400" dirty="0" err="1"/>
              <a:t>Modellin</a:t>
            </a:r>
            <a:r>
              <a:rPr lang="en-US" sz="1400" dirty="0"/>
              <a:t> the Effects of Trade on Women, at Work and at Home. </a:t>
            </a:r>
            <a:r>
              <a:rPr lang="en-US" sz="1400" i="1" dirty="0"/>
              <a:t>World Development</a:t>
            </a:r>
            <a:r>
              <a:rPr lang="en-US" sz="1400" dirty="0"/>
              <a:t>, </a:t>
            </a:r>
            <a:r>
              <a:rPr lang="en-US" sz="1400" i="1" dirty="0"/>
              <a:t>28</a:t>
            </a:r>
            <a:r>
              <a:rPr lang="en-US" sz="1400" dirty="0"/>
              <a:t>(7), 1173–1190</a:t>
            </a:r>
            <a:r>
              <a:rPr lang="en-US" sz="1400" dirty="0" smtClean="0"/>
              <a:t>.</a:t>
            </a:r>
          </a:p>
          <a:p>
            <a:pPr marL="285750" indent="-285750">
              <a:buFont typeface="Arial"/>
              <a:buChar char="•"/>
            </a:pPr>
            <a:r>
              <a:rPr lang="en-US" sz="1400" dirty="0"/>
              <a:t>Gibson, B. (2005). The transition to a globalized economy: Poverty, human capital and the informal sector in a </a:t>
            </a:r>
            <a:r>
              <a:rPr lang="en-US" sz="1400" dirty="0" err="1"/>
              <a:t>structuralist</a:t>
            </a:r>
            <a:r>
              <a:rPr lang="en-US" sz="1400" dirty="0"/>
              <a:t> CGE model. </a:t>
            </a:r>
            <a:r>
              <a:rPr lang="en-US" sz="1400" i="1" dirty="0"/>
              <a:t>Journal of Development Studies</a:t>
            </a:r>
            <a:r>
              <a:rPr lang="en-US" sz="1400" dirty="0"/>
              <a:t>, </a:t>
            </a:r>
            <a:r>
              <a:rPr lang="en-US" sz="1400" i="1" dirty="0"/>
              <a:t>78</a:t>
            </a:r>
            <a:r>
              <a:rPr lang="en-US" sz="1400" dirty="0"/>
              <a:t>, 60–94</a:t>
            </a:r>
            <a:r>
              <a:rPr lang="en-US" sz="1400" dirty="0" smtClean="0"/>
              <a:t>.</a:t>
            </a:r>
          </a:p>
        </p:txBody>
      </p:sp>
    </p:spTree>
    <p:extLst>
      <p:ext uri="{BB962C8B-B14F-4D97-AF65-F5344CB8AC3E}">
        <p14:creationId xmlns:p14="http://schemas.microsoft.com/office/powerpoint/2010/main" val="4344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73845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600" dirty="0" err="1" smtClean="0"/>
              <a:t>References</a:t>
            </a:r>
            <a:r>
              <a:rPr lang="es-ES_tradnl" sz="3600" dirty="0" smtClean="0"/>
              <a:t> (cont.)</a:t>
            </a:r>
            <a:endParaRPr lang="es-UY" sz="3600" dirty="0"/>
          </a:p>
        </p:txBody>
      </p:sp>
      <p:sp>
        <p:nvSpPr>
          <p:cNvPr id="3" name="Rectángulo 2"/>
          <p:cNvSpPr/>
          <p:nvPr/>
        </p:nvSpPr>
        <p:spPr>
          <a:xfrm>
            <a:off x="925825" y="1013093"/>
            <a:ext cx="7169204" cy="5478422"/>
          </a:xfrm>
          <a:prstGeom prst="rect">
            <a:avLst/>
          </a:prstGeom>
        </p:spPr>
        <p:txBody>
          <a:bodyPr wrap="square">
            <a:spAutoFit/>
          </a:bodyPr>
          <a:lstStyle/>
          <a:p>
            <a:pPr marL="285750" indent="-285750">
              <a:buFont typeface="Arial"/>
              <a:buChar char="•"/>
            </a:pPr>
            <a:r>
              <a:rPr lang="en-US" sz="1400" dirty="0" smtClean="0"/>
              <a:t>ILO</a:t>
            </a:r>
            <a:r>
              <a:rPr lang="en-US" sz="1400" dirty="0"/>
              <a:t>. (2018). </a:t>
            </a:r>
            <a:r>
              <a:rPr lang="en-US" sz="1400" i="1" dirty="0"/>
              <a:t>Care Work and Care Jobs for the Future of Decent Work</a:t>
            </a:r>
            <a:r>
              <a:rPr lang="en-US" sz="1400" dirty="0" smtClean="0"/>
              <a:t>.</a:t>
            </a:r>
          </a:p>
          <a:p>
            <a:pPr marL="285750" indent="-285750">
              <a:buFont typeface="Arial"/>
              <a:buChar char="•"/>
            </a:pPr>
            <a:r>
              <a:rPr lang="en-US" sz="1400" dirty="0"/>
              <a:t>Legendre, B. (2009). Pensions and Heterogeneity in an  Overlapping Generation Model. </a:t>
            </a:r>
            <a:r>
              <a:rPr lang="en-US" sz="1400" i="1" dirty="0" err="1"/>
              <a:t>Universit´e</a:t>
            </a:r>
            <a:r>
              <a:rPr lang="en-US" sz="1400" i="1" dirty="0"/>
              <a:t> </a:t>
            </a:r>
            <a:r>
              <a:rPr lang="en-US" sz="1400" i="1" dirty="0" err="1"/>
              <a:t>d’Orl´eans</a:t>
            </a:r>
            <a:r>
              <a:rPr lang="en-US" sz="1400" i="1" dirty="0"/>
              <a:t> Working Paper</a:t>
            </a:r>
            <a:r>
              <a:rPr lang="en-US" sz="1400" dirty="0" smtClean="0"/>
              <a:t>. </a:t>
            </a:r>
          </a:p>
          <a:p>
            <a:pPr marL="285750" indent="-285750">
              <a:buFont typeface="Arial"/>
              <a:buChar char="•"/>
            </a:pPr>
            <a:r>
              <a:rPr lang="en-US" sz="1400" dirty="0" smtClean="0"/>
              <a:t>Lofgren</a:t>
            </a:r>
            <a:r>
              <a:rPr lang="en-US" sz="1400" dirty="0"/>
              <a:t>, H., &amp; </a:t>
            </a:r>
            <a:r>
              <a:rPr lang="en-US" sz="1400" dirty="0" err="1"/>
              <a:t>Cicowiez</a:t>
            </a:r>
            <a:r>
              <a:rPr lang="en-US" sz="1400" dirty="0"/>
              <a:t>, M. (2017). A Proximity-Based Approach to Labor Mobility in CGE Models with an Application to Sub-Saharan Africa. </a:t>
            </a:r>
            <a:r>
              <a:rPr lang="en-US" sz="1400" i="1" dirty="0"/>
              <a:t>Journal of Global Economic Analysis</a:t>
            </a:r>
            <a:r>
              <a:rPr lang="en-US" sz="1400" dirty="0"/>
              <a:t>, </a:t>
            </a:r>
            <a:r>
              <a:rPr lang="en-US" sz="1400" i="1" dirty="0"/>
              <a:t>2</a:t>
            </a:r>
            <a:r>
              <a:rPr lang="en-US" sz="1400" dirty="0"/>
              <a:t>(1), 120–165</a:t>
            </a:r>
            <a:r>
              <a:rPr lang="en-US" sz="1400" dirty="0" smtClean="0"/>
              <a:t>.</a:t>
            </a:r>
          </a:p>
          <a:p>
            <a:pPr marL="285750" indent="-285750">
              <a:buFont typeface="Arial"/>
              <a:buChar char="•"/>
            </a:pPr>
            <a:r>
              <a:rPr lang="en-US" sz="1400" dirty="0"/>
              <a:t>Ruggeri-</a:t>
            </a:r>
            <a:r>
              <a:rPr lang="en-US" sz="1400" dirty="0" err="1"/>
              <a:t>Laderchi</a:t>
            </a:r>
            <a:r>
              <a:rPr lang="en-US" sz="1400" dirty="0"/>
              <a:t>, C., Lofgren, H., &amp; </a:t>
            </a:r>
            <a:r>
              <a:rPr lang="en-US" sz="1400" dirty="0" err="1"/>
              <a:t>Abdula</a:t>
            </a:r>
            <a:r>
              <a:rPr lang="en-US" sz="1400" dirty="0"/>
              <a:t>, R. (2010). Addressing Gender Inequality in Ethiopia: Trends, Impacts and the Way Forward. In </a:t>
            </a:r>
            <a:r>
              <a:rPr lang="en-US" sz="1400" i="1" dirty="0"/>
              <a:t>Gender Disparities in Africa’s</a:t>
            </a:r>
            <a:r>
              <a:rPr lang="en-US" sz="1400" i="1" dirty="0" smtClean="0"/>
              <a:t> Labor </a:t>
            </a:r>
            <a:r>
              <a:rPr lang="en-US" sz="1400" i="1" dirty="0"/>
              <a:t>Market</a:t>
            </a:r>
            <a:r>
              <a:rPr lang="en-US" sz="1400" dirty="0"/>
              <a:t>. </a:t>
            </a:r>
            <a:r>
              <a:rPr lang="en-US" sz="1400" dirty="0" err="1" smtClean="0"/>
              <a:t>Agence</a:t>
            </a:r>
            <a:r>
              <a:rPr lang="en-US" sz="1400" dirty="0" smtClean="0"/>
              <a:t> </a:t>
            </a:r>
            <a:r>
              <a:rPr lang="en-US" sz="1400" dirty="0" err="1"/>
              <a:t>Française</a:t>
            </a:r>
            <a:r>
              <a:rPr lang="en-US" sz="1400" dirty="0"/>
              <a:t> de </a:t>
            </a:r>
            <a:r>
              <a:rPr lang="en-US" sz="1400" dirty="0" err="1"/>
              <a:t>Développement</a:t>
            </a:r>
            <a:r>
              <a:rPr lang="en-US" sz="1400" dirty="0"/>
              <a:t> and the World Bank</a:t>
            </a:r>
            <a:r>
              <a:rPr lang="en-US" sz="1400" dirty="0" smtClean="0"/>
              <a:t>.</a:t>
            </a:r>
          </a:p>
          <a:p>
            <a:pPr marL="285750" indent="-285750">
              <a:buFont typeface="Arial"/>
              <a:buChar char="•"/>
            </a:pPr>
            <a:r>
              <a:rPr lang="es-UY" sz="1400" dirty="0"/>
              <a:t>Severini, F., Felici, F., Ferracuti, N., Pretaroli, R., &amp; Socci, C. (2018). </a:t>
            </a:r>
            <a:r>
              <a:rPr lang="en-US" sz="1400" dirty="0"/>
              <a:t>Gender Policy and Female Employment: A CGE Model for Italy. </a:t>
            </a:r>
            <a:r>
              <a:rPr lang="en-US" sz="1400" i="1" dirty="0"/>
              <a:t>Economic Systems Research</a:t>
            </a:r>
            <a:r>
              <a:rPr lang="en-US" sz="1400" dirty="0"/>
              <a:t>, 1–23</a:t>
            </a:r>
            <a:r>
              <a:rPr lang="en-US" sz="1400" dirty="0" smtClean="0"/>
              <a:t>.</a:t>
            </a:r>
          </a:p>
          <a:p>
            <a:pPr marL="285750" indent="-285750">
              <a:buFont typeface="Arial"/>
              <a:buChar char="•"/>
            </a:pPr>
            <a:r>
              <a:rPr lang="en-US" sz="1400" dirty="0" err="1"/>
              <a:t>Siddiqui</a:t>
            </a:r>
            <a:r>
              <a:rPr lang="en-US" sz="1400" dirty="0"/>
              <a:t>, R. (2009). Modeling Gender Effects of Pakistan’s Trade Liberalization. </a:t>
            </a:r>
            <a:r>
              <a:rPr lang="en-US" sz="1400" i="1" dirty="0"/>
              <a:t>Feminist Economics</a:t>
            </a:r>
            <a:r>
              <a:rPr lang="en-US" sz="1400" dirty="0"/>
              <a:t>, </a:t>
            </a:r>
            <a:r>
              <a:rPr lang="en-US" sz="1400" i="1" dirty="0"/>
              <a:t>15</a:t>
            </a:r>
            <a:r>
              <a:rPr lang="en-US" sz="1400" dirty="0"/>
              <a:t>(3), 287–321</a:t>
            </a:r>
            <a:r>
              <a:rPr lang="en-US" sz="1400" dirty="0" smtClean="0"/>
              <a:t>.</a:t>
            </a:r>
          </a:p>
          <a:p>
            <a:pPr marL="285750" indent="-285750">
              <a:buFont typeface="Arial"/>
              <a:buChar char="•"/>
            </a:pPr>
            <a:r>
              <a:rPr lang="en-US" sz="1400" dirty="0"/>
              <a:t>Terra, M. I., </a:t>
            </a:r>
            <a:r>
              <a:rPr lang="en-US" sz="1400" dirty="0" err="1"/>
              <a:t>Bucheli</a:t>
            </a:r>
            <a:r>
              <a:rPr lang="en-US" sz="1400" dirty="0"/>
              <a:t>, M., &amp; </a:t>
            </a:r>
            <a:r>
              <a:rPr lang="en-US" sz="1400" dirty="0" err="1"/>
              <a:t>Estrades</a:t>
            </a:r>
            <a:r>
              <a:rPr lang="en-US" sz="1400" dirty="0"/>
              <a:t>, C. (2008). </a:t>
            </a:r>
            <a:r>
              <a:rPr lang="en-US" sz="1400" i="1" dirty="0"/>
              <a:t>Trade </a:t>
            </a:r>
            <a:r>
              <a:rPr lang="en-US" sz="1400" i="1" dirty="0" smtClean="0"/>
              <a:t>Openness </a:t>
            </a:r>
            <a:r>
              <a:rPr lang="en-US" sz="1400" i="1" dirty="0"/>
              <a:t>and Gender in Uruguay: a CGE Analysis</a:t>
            </a:r>
            <a:r>
              <a:rPr lang="en-US" sz="1400" dirty="0"/>
              <a:t>. Poverty and Economic Policy Research Network.</a:t>
            </a:r>
            <a:endParaRPr lang="es-ES_tradnl" sz="1400" dirty="0"/>
          </a:p>
          <a:p>
            <a:pPr marL="285750" indent="-285750">
              <a:buFont typeface="Arial"/>
              <a:buChar char="•"/>
            </a:pPr>
            <a:endParaRPr lang="es-ES_tradnl" sz="1400" dirty="0"/>
          </a:p>
          <a:p>
            <a:pPr marL="285750" indent="-285750">
              <a:buFont typeface="Arial"/>
              <a:buChar char="•"/>
            </a:pPr>
            <a:endParaRPr lang="es-ES_tradnl" sz="1400" dirty="0"/>
          </a:p>
          <a:p>
            <a:pPr marL="285750" indent="-285750">
              <a:buFont typeface="Arial"/>
              <a:buChar char="•"/>
            </a:pPr>
            <a:endParaRPr lang="es-ES_tradnl" sz="1400" dirty="0"/>
          </a:p>
          <a:p>
            <a:pPr marL="285750" indent="-285750">
              <a:buFont typeface="Arial"/>
              <a:buChar char="•"/>
            </a:pPr>
            <a:endParaRPr lang="es-ES_tradnl" sz="1400" dirty="0"/>
          </a:p>
          <a:p>
            <a:pPr marL="285750" indent="-285750">
              <a:buFont typeface="Arial"/>
              <a:buChar char="•"/>
            </a:pPr>
            <a:endParaRPr lang="es-ES_tradnl" sz="1400" dirty="0"/>
          </a:p>
          <a:p>
            <a:pPr marL="285750" indent="-285750">
              <a:buFont typeface="Arial"/>
              <a:buChar char="•"/>
            </a:pPr>
            <a:endParaRPr lang="es-ES_tradnl" sz="1400" dirty="0"/>
          </a:p>
          <a:p>
            <a:endParaRPr lang="es-ES_tradnl" sz="1400" dirty="0"/>
          </a:p>
          <a:p>
            <a:endParaRPr lang="es-ES_tradnl" sz="1400" dirty="0"/>
          </a:p>
          <a:p>
            <a:endParaRPr lang="es-ES_tradnl" sz="1400" dirty="0"/>
          </a:p>
          <a:p>
            <a:endParaRPr lang="es-ES_tradnl" sz="1400" dirty="0"/>
          </a:p>
        </p:txBody>
      </p:sp>
    </p:spTree>
    <p:extLst>
      <p:ext uri="{BB962C8B-B14F-4D97-AF65-F5344CB8AC3E}">
        <p14:creationId xmlns:p14="http://schemas.microsoft.com/office/powerpoint/2010/main" val="402875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83076" y="426128"/>
            <a:ext cx="6640497" cy="584775"/>
          </a:xfrm>
          <a:prstGeom prst="rect">
            <a:avLst/>
          </a:prstGeom>
          <a:noFill/>
        </p:spPr>
        <p:txBody>
          <a:bodyPr wrap="square" rtlCol="0">
            <a:spAutoFit/>
          </a:bodyPr>
          <a:lstStyle/>
          <a:p>
            <a:pPr algn="ctr"/>
            <a:r>
              <a:rPr lang="es-ES" sz="3200" dirty="0" err="1" smtClean="0"/>
              <a:t>Outline</a:t>
            </a:r>
            <a:endParaRPr lang="es-UY" sz="3200" dirty="0"/>
          </a:p>
        </p:txBody>
      </p:sp>
      <p:sp>
        <p:nvSpPr>
          <p:cNvPr id="3" name="2 CuadroTexto"/>
          <p:cNvSpPr txBox="1"/>
          <p:nvPr/>
        </p:nvSpPr>
        <p:spPr>
          <a:xfrm>
            <a:off x="1083076" y="1411550"/>
            <a:ext cx="6833910" cy="2246769"/>
          </a:xfrm>
          <a:prstGeom prst="rect">
            <a:avLst/>
          </a:prstGeom>
          <a:noFill/>
        </p:spPr>
        <p:txBody>
          <a:bodyPr wrap="square" rtlCol="0">
            <a:spAutoFit/>
          </a:bodyPr>
          <a:lstStyle/>
          <a:p>
            <a:pPr marL="285750" indent="-285750">
              <a:buFont typeface="Arial" panose="020B0604020202020204" pitchFamily="34" charset="0"/>
              <a:buChar char="•"/>
            </a:pPr>
            <a:r>
              <a:rPr lang="es-ES" sz="2800" dirty="0" err="1" smtClean="0"/>
              <a:t>Gender-aware</a:t>
            </a:r>
            <a:r>
              <a:rPr lang="es-ES" sz="2800" dirty="0" smtClean="0"/>
              <a:t> Social </a:t>
            </a:r>
            <a:r>
              <a:rPr lang="es-ES" sz="2800" dirty="0" err="1"/>
              <a:t>A</a:t>
            </a:r>
            <a:r>
              <a:rPr lang="es-ES" sz="2800" dirty="0" err="1" smtClean="0"/>
              <a:t>ccounting</a:t>
            </a:r>
            <a:r>
              <a:rPr lang="es-ES" sz="2800" dirty="0" smtClean="0"/>
              <a:t> </a:t>
            </a:r>
            <a:r>
              <a:rPr lang="es-ES" sz="2800" dirty="0"/>
              <a:t>M</a:t>
            </a:r>
            <a:r>
              <a:rPr lang="es-ES" sz="2800" dirty="0" smtClean="0"/>
              <a:t>atrices</a:t>
            </a:r>
          </a:p>
          <a:p>
            <a:pPr marL="285750" indent="-285750">
              <a:buFont typeface="Arial" panose="020B0604020202020204" pitchFamily="34" charset="0"/>
              <a:buChar char="•"/>
            </a:pPr>
            <a:r>
              <a:rPr lang="es-ES" sz="2800" dirty="0" err="1" smtClean="0"/>
              <a:t>Gender</a:t>
            </a:r>
            <a:r>
              <a:rPr lang="es-ES" sz="2800" dirty="0" smtClean="0"/>
              <a:t>- </a:t>
            </a:r>
            <a:r>
              <a:rPr lang="es-ES" sz="2800" dirty="0" smtClean="0"/>
              <a:t>and </a:t>
            </a:r>
            <a:r>
              <a:rPr lang="es-ES" sz="2800" dirty="0" err="1" smtClean="0"/>
              <a:t>care-focused</a:t>
            </a:r>
            <a:r>
              <a:rPr lang="es-ES" sz="2800" dirty="0" smtClean="0"/>
              <a:t> CGE (CGGE) </a:t>
            </a:r>
            <a:r>
              <a:rPr lang="es-ES" sz="2800" dirty="0" err="1" smtClean="0"/>
              <a:t>models</a:t>
            </a:r>
            <a:endParaRPr lang="es-ES" sz="2800" dirty="0" smtClean="0"/>
          </a:p>
          <a:p>
            <a:pPr marL="285750" indent="-285750">
              <a:buFont typeface="Arial" panose="020B0604020202020204" pitchFamily="34" charset="0"/>
              <a:buChar char="•"/>
            </a:pPr>
            <a:r>
              <a:rPr lang="es-ES" sz="2800" dirty="0" err="1" smtClean="0"/>
              <a:t>Possible</a:t>
            </a:r>
            <a:r>
              <a:rPr lang="es-ES" sz="2800" dirty="0" smtClean="0"/>
              <a:t> </a:t>
            </a:r>
            <a:r>
              <a:rPr lang="es-ES" sz="2800" dirty="0" err="1" smtClean="0"/>
              <a:t>extensions</a:t>
            </a:r>
            <a:r>
              <a:rPr lang="es-ES" sz="2800" dirty="0" smtClean="0"/>
              <a:t> </a:t>
            </a:r>
            <a:r>
              <a:rPr lang="es-ES" sz="2800" dirty="0" err="1" smtClean="0"/>
              <a:t>to</a:t>
            </a:r>
            <a:r>
              <a:rPr lang="es-ES" sz="2800" dirty="0" smtClean="0"/>
              <a:t> </a:t>
            </a:r>
            <a:r>
              <a:rPr lang="es-ES" sz="2800" dirty="0" err="1" smtClean="0"/>
              <a:t>care-focused</a:t>
            </a:r>
            <a:r>
              <a:rPr lang="es-ES" sz="2800" dirty="0" smtClean="0"/>
              <a:t> CGGE </a:t>
            </a:r>
            <a:r>
              <a:rPr lang="es-ES" sz="2800" dirty="0" err="1" smtClean="0"/>
              <a:t>models</a:t>
            </a:r>
            <a:endParaRPr lang="es-ES" sz="2800" dirty="0" smtClean="0"/>
          </a:p>
        </p:txBody>
      </p:sp>
    </p:spTree>
    <p:extLst>
      <p:ext uri="{BB962C8B-B14F-4D97-AF65-F5344CB8AC3E}">
        <p14:creationId xmlns:p14="http://schemas.microsoft.com/office/powerpoint/2010/main" val="147387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08194" y="4518734"/>
            <a:ext cx="6235828" cy="523220"/>
          </a:xfrm>
          <a:prstGeom prst="rect">
            <a:avLst/>
          </a:prstGeom>
          <a:noFill/>
        </p:spPr>
        <p:txBody>
          <a:bodyPr wrap="square" rtlCol="0">
            <a:spAutoFit/>
          </a:bodyPr>
          <a:lstStyle/>
          <a:p>
            <a:r>
              <a:rPr lang="es-ES" sz="2800" dirty="0" smtClean="0"/>
              <a:t>Social </a:t>
            </a:r>
            <a:r>
              <a:rPr lang="es-ES" sz="2800" dirty="0" err="1" smtClean="0"/>
              <a:t>accounting</a:t>
            </a:r>
            <a:r>
              <a:rPr lang="es-ES" sz="2800" dirty="0" smtClean="0"/>
              <a:t> matrices</a:t>
            </a:r>
          </a:p>
        </p:txBody>
      </p:sp>
    </p:spTree>
    <p:extLst>
      <p:ext uri="{BB962C8B-B14F-4D97-AF65-F5344CB8AC3E}">
        <p14:creationId xmlns:p14="http://schemas.microsoft.com/office/powerpoint/2010/main" val="376258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961433" y="1210758"/>
            <a:ext cx="7347249" cy="45225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Y" sz="2400" dirty="0" smtClean="0"/>
              <a:t>Are the main source of data for CGE models. </a:t>
            </a:r>
          </a:p>
          <a:p>
            <a:r>
              <a:rPr lang="es-UY" sz="2400" dirty="0" smtClean="0"/>
              <a:t>Include the main interactions of the agents in the economy.</a:t>
            </a:r>
          </a:p>
          <a:p>
            <a:r>
              <a:rPr lang="es-UY" sz="2400" dirty="0" smtClean="0"/>
              <a:t>Represents income and expenditures for each agent and sector in the SAM.</a:t>
            </a:r>
          </a:p>
          <a:p>
            <a:r>
              <a:rPr lang="es-UY" sz="2400" dirty="0" smtClean="0"/>
              <a:t>Are strongly reliant on data from National accounts, household surveys, time use surveys and other sources of information. </a:t>
            </a:r>
          </a:p>
        </p:txBody>
      </p:sp>
      <p:sp>
        <p:nvSpPr>
          <p:cNvPr id="3" name="1 Título"/>
          <p:cNvSpPr txBox="1">
            <a:spLocks/>
          </p:cNvSpPr>
          <p:nvPr/>
        </p:nvSpPr>
        <p:spPr>
          <a:xfrm>
            <a:off x="446856" y="320860"/>
            <a:ext cx="8229600" cy="68632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r>
              <a:rPr lang="es-UY" sz="3200" dirty="0" smtClean="0"/>
              <a:t>Social accounting matrices</a:t>
            </a:r>
            <a:endParaRPr lang="es-UY" sz="3200" dirty="0"/>
          </a:p>
        </p:txBody>
      </p:sp>
    </p:spTree>
    <p:extLst>
      <p:ext uri="{BB962C8B-B14F-4D97-AF65-F5344CB8AC3E}">
        <p14:creationId xmlns:p14="http://schemas.microsoft.com/office/powerpoint/2010/main" val="151029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5259" y="204389"/>
            <a:ext cx="8156421" cy="1077218"/>
          </a:xfrm>
          <a:prstGeom prst="rect">
            <a:avLst/>
          </a:prstGeom>
          <a:noFill/>
        </p:spPr>
        <p:txBody>
          <a:bodyPr wrap="square" rtlCol="0">
            <a:spAutoFit/>
          </a:bodyPr>
          <a:lstStyle/>
          <a:p>
            <a:pPr algn="ctr"/>
            <a:r>
              <a:rPr lang="es-ES" sz="3200" dirty="0" err="1" smtClean="0"/>
              <a:t>Gendered</a:t>
            </a:r>
            <a:r>
              <a:rPr lang="es-ES" sz="3200" dirty="0" smtClean="0"/>
              <a:t> SAM</a:t>
            </a:r>
          </a:p>
          <a:p>
            <a:pPr algn="ctr"/>
            <a:endParaRPr lang="es-ES" sz="3200" dirty="0"/>
          </a:p>
        </p:txBody>
      </p:sp>
      <p:sp>
        <p:nvSpPr>
          <p:cNvPr id="3" name="Rectángulo 2"/>
          <p:cNvSpPr/>
          <p:nvPr/>
        </p:nvSpPr>
        <p:spPr>
          <a:xfrm>
            <a:off x="961433" y="1281607"/>
            <a:ext cx="7418465" cy="3046988"/>
          </a:xfrm>
          <a:prstGeom prst="rect">
            <a:avLst/>
          </a:prstGeom>
        </p:spPr>
        <p:txBody>
          <a:bodyPr wrap="square">
            <a:spAutoFit/>
          </a:bodyPr>
          <a:lstStyle/>
          <a:p>
            <a:pPr marL="342900" indent="-342900">
              <a:buFont typeface="Arial"/>
              <a:buChar char="•"/>
            </a:pPr>
            <a:r>
              <a:rPr lang="en-US" sz="2400" dirty="0" smtClean="0"/>
              <a:t>The structure of the SAM </a:t>
            </a:r>
            <a:r>
              <a:rPr lang="en-US" sz="2400" dirty="0" smtClean="0"/>
              <a:t>and the structure of the model are strongly interrelated</a:t>
            </a:r>
            <a:endParaRPr lang="en-US" sz="2400" dirty="0" smtClean="0"/>
          </a:p>
          <a:p>
            <a:pPr marL="342900" indent="-342900">
              <a:buFont typeface="Arial"/>
              <a:buChar char="•"/>
            </a:pPr>
            <a:r>
              <a:rPr lang="en-US" sz="2400" dirty="0" smtClean="0"/>
              <a:t>Gender disaggregation of SAM accounts</a:t>
            </a:r>
            <a:endParaRPr lang="en-US" sz="2400" dirty="0"/>
          </a:p>
          <a:p>
            <a:pPr marL="742950" lvl="1" indent="-285750">
              <a:buFont typeface="Arial" panose="020B0604020202020204" pitchFamily="34" charset="0"/>
              <a:buChar char="•"/>
            </a:pPr>
            <a:r>
              <a:rPr lang="es-ES" sz="2400" dirty="0"/>
              <a:t>Labor </a:t>
            </a:r>
          </a:p>
          <a:p>
            <a:pPr marL="742950" lvl="1" indent="-285750">
              <a:buFont typeface="Arial" panose="020B0604020202020204" pitchFamily="34" charset="0"/>
              <a:buChar char="•"/>
            </a:pPr>
            <a:r>
              <a:rPr lang="es-ES" sz="2400" dirty="0" err="1"/>
              <a:t>Production</a:t>
            </a:r>
            <a:r>
              <a:rPr lang="es-ES" sz="2400" dirty="0"/>
              <a:t> </a:t>
            </a:r>
            <a:r>
              <a:rPr lang="es-ES" sz="2400" dirty="0" err="1"/>
              <a:t>sectors</a:t>
            </a:r>
            <a:endParaRPr lang="es-ES" sz="2400" dirty="0"/>
          </a:p>
          <a:p>
            <a:pPr marL="742950" lvl="1" indent="-285750">
              <a:buFont typeface="Arial" panose="020B0604020202020204" pitchFamily="34" charset="0"/>
              <a:buChar char="•"/>
            </a:pPr>
            <a:r>
              <a:rPr lang="es-ES" sz="2400" dirty="0" err="1"/>
              <a:t>Representative</a:t>
            </a:r>
            <a:r>
              <a:rPr lang="es-ES" sz="2400" dirty="0"/>
              <a:t> </a:t>
            </a:r>
            <a:r>
              <a:rPr lang="es-ES" sz="2400" dirty="0" err="1"/>
              <a:t>housholds</a:t>
            </a:r>
            <a:endParaRPr lang="es-ES" sz="2400" dirty="0"/>
          </a:p>
          <a:p>
            <a:pPr marL="742950" lvl="1" indent="-285750">
              <a:buFont typeface="Arial" panose="020B0604020202020204" pitchFamily="34" charset="0"/>
              <a:buChar char="•"/>
            </a:pPr>
            <a:r>
              <a:rPr lang="es-ES" sz="2400" dirty="0" err="1"/>
              <a:t>Unpaid</a:t>
            </a:r>
            <a:r>
              <a:rPr lang="es-ES" sz="2400" dirty="0"/>
              <a:t> </a:t>
            </a:r>
            <a:r>
              <a:rPr lang="es-ES" sz="2400" dirty="0" err="1"/>
              <a:t>work</a:t>
            </a:r>
            <a:r>
              <a:rPr lang="es-ES" sz="2400" dirty="0"/>
              <a:t> </a:t>
            </a:r>
          </a:p>
          <a:p>
            <a:pPr marL="342900" indent="-342900">
              <a:buFont typeface="Arial"/>
              <a:buChar char="•"/>
            </a:pPr>
            <a:endParaRPr lang="en-US" sz="2400" b="1" dirty="0" smtClean="0"/>
          </a:p>
        </p:txBody>
      </p:sp>
    </p:spTree>
    <p:extLst>
      <p:ext uri="{BB962C8B-B14F-4D97-AF65-F5344CB8AC3E}">
        <p14:creationId xmlns:p14="http://schemas.microsoft.com/office/powerpoint/2010/main" val="291481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963" y="426128"/>
            <a:ext cx="8015718" cy="584775"/>
          </a:xfrm>
          <a:prstGeom prst="rect">
            <a:avLst/>
          </a:prstGeom>
          <a:noFill/>
        </p:spPr>
        <p:txBody>
          <a:bodyPr wrap="square" rtlCol="0">
            <a:spAutoFit/>
          </a:bodyPr>
          <a:lstStyle/>
          <a:p>
            <a:pPr algn="ctr"/>
            <a:r>
              <a:rPr lang="es-ES" sz="3200" dirty="0" err="1"/>
              <a:t>Gender</a:t>
            </a:r>
            <a:r>
              <a:rPr lang="es-ES" sz="3200" dirty="0"/>
              <a:t> </a:t>
            </a:r>
            <a:r>
              <a:rPr lang="es-ES" sz="3200" dirty="0" err="1"/>
              <a:t>disaggregation</a:t>
            </a:r>
            <a:r>
              <a:rPr lang="es-ES" sz="3200" dirty="0"/>
              <a:t> of </a:t>
            </a:r>
            <a:r>
              <a:rPr lang="es-ES" sz="3200" dirty="0" smtClean="0"/>
              <a:t>labor</a:t>
            </a:r>
            <a:endParaRPr lang="es-ES" sz="3200" dirty="0"/>
          </a:p>
        </p:txBody>
      </p:sp>
      <p:sp>
        <p:nvSpPr>
          <p:cNvPr id="3" name="2 CuadroTexto"/>
          <p:cNvSpPr txBox="1"/>
          <p:nvPr/>
        </p:nvSpPr>
        <p:spPr>
          <a:xfrm>
            <a:off x="887765" y="1411548"/>
            <a:ext cx="7302219" cy="4278094"/>
          </a:xfrm>
          <a:prstGeom prst="rect">
            <a:avLst/>
          </a:prstGeom>
          <a:noFill/>
        </p:spPr>
        <p:txBody>
          <a:bodyPr wrap="square" rtlCol="0">
            <a:spAutoFit/>
          </a:bodyPr>
          <a:lstStyle/>
          <a:p>
            <a:pPr marL="285750" indent="-285750">
              <a:buFont typeface="Arial" panose="020B0604020202020204" pitchFamily="34" charset="0"/>
              <a:buChar char="•"/>
            </a:pPr>
            <a:r>
              <a:rPr lang="es-ES" sz="2400" dirty="0" err="1" smtClean="0"/>
              <a:t>By</a:t>
            </a:r>
            <a:r>
              <a:rPr lang="es-ES" sz="2400" dirty="0" smtClean="0"/>
              <a:t> </a:t>
            </a:r>
            <a:r>
              <a:rPr lang="es-ES" sz="2400" dirty="0" err="1" smtClean="0"/>
              <a:t>gender</a:t>
            </a:r>
            <a:r>
              <a:rPr lang="es-ES" sz="2400" dirty="0" smtClean="0"/>
              <a:t>, </a:t>
            </a:r>
            <a:r>
              <a:rPr lang="es-ES" sz="2400" dirty="0" err="1" smtClean="0"/>
              <a:t>but</a:t>
            </a:r>
            <a:r>
              <a:rPr lang="es-ES" sz="2400" dirty="0" smtClean="0"/>
              <a:t> </a:t>
            </a:r>
            <a:r>
              <a:rPr lang="es-ES" sz="2400" dirty="0" err="1" smtClean="0"/>
              <a:t>also</a:t>
            </a:r>
            <a:r>
              <a:rPr lang="es-ES" sz="2400" dirty="0" smtClean="0"/>
              <a:t> </a:t>
            </a:r>
            <a:r>
              <a:rPr lang="es-ES" sz="2400" dirty="0" err="1" smtClean="0"/>
              <a:t>by</a:t>
            </a:r>
            <a:r>
              <a:rPr lang="es-ES" sz="2400" dirty="0" smtClean="0"/>
              <a:t> </a:t>
            </a:r>
            <a:r>
              <a:rPr lang="es-ES" sz="2400" dirty="0" err="1" smtClean="0"/>
              <a:t>other</a:t>
            </a:r>
            <a:r>
              <a:rPr lang="es-ES" sz="2400" dirty="0" smtClean="0"/>
              <a:t> </a:t>
            </a:r>
            <a:r>
              <a:rPr lang="es-ES" sz="2400" dirty="0" err="1" smtClean="0"/>
              <a:t>characteristics</a:t>
            </a:r>
            <a:r>
              <a:rPr lang="es-ES" sz="2400" dirty="0" smtClean="0"/>
              <a:t> to </a:t>
            </a:r>
            <a:r>
              <a:rPr lang="es-ES" sz="2400" dirty="0" err="1" smtClean="0"/>
              <a:t>account</a:t>
            </a:r>
            <a:r>
              <a:rPr lang="es-ES" sz="2400" dirty="0" smtClean="0"/>
              <a:t> </a:t>
            </a:r>
            <a:r>
              <a:rPr lang="es-ES" sz="2400" dirty="0" err="1" smtClean="0"/>
              <a:t>for</a:t>
            </a:r>
            <a:r>
              <a:rPr lang="es-ES" sz="2400" dirty="0" smtClean="0"/>
              <a:t> </a:t>
            </a:r>
            <a:r>
              <a:rPr lang="es-ES" sz="2400" dirty="0" err="1" smtClean="0"/>
              <a:t>intersectionality</a:t>
            </a:r>
            <a:r>
              <a:rPr lang="es-ES" sz="2400" dirty="0" smtClean="0"/>
              <a:t> (</a:t>
            </a:r>
            <a:r>
              <a:rPr lang="es-ES" sz="2400" dirty="0" err="1" smtClean="0"/>
              <a:t>skills</a:t>
            </a:r>
            <a:r>
              <a:rPr lang="es-ES" sz="2400" dirty="0" smtClean="0"/>
              <a:t>, </a:t>
            </a:r>
            <a:r>
              <a:rPr lang="es-ES" sz="2400" dirty="0" err="1" smtClean="0"/>
              <a:t>ethnicity</a:t>
            </a:r>
            <a:r>
              <a:rPr lang="es-ES" sz="2400" dirty="0" smtClean="0"/>
              <a:t>, </a:t>
            </a:r>
            <a:r>
              <a:rPr lang="es-ES" sz="2400" dirty="0" err="1" smtClean="0"/>
              <a:t>migration</a:t>
            </a:r>
            <a:r>
              <a:rPr lang="es-ES" sz="2400" dirty="0" smtClean="0"/>
              <a:t> status, </a:t>
            </a:r>
            <a:r>
              <a:rPr lang="es-ES" sz="2400" dirty="0" err="1" smtClean="0"/>
              <a:t>age</a:t>
            </a:r>
            <a:r>
              <a:rPr lang="es-ES" sz="2400" dirty="0" smtClean="0"/>
              <a:t>)</a:t>
            </a:r>
          </a:p>
          <a:p>
            <a:pPr marL="285750" indent="-285750">
              <a:buFont typeface="Arial" panose="020B0604020202020204" pitchFamily="34" charset="0"/>
              <a:buChar char="•"/>
            </a:pPr>
            <a:r>
              <a:rPr lang="es-ES" sz="2400" dirty="0" err="1" smtClean="0"/>
              <a:t>Filipski</a:t>
            </a:r>
            <a:r>
              <a:rPr lang="es-ES" sz="2400" dirty="0" smtClean="0"/>
              <a:t> et al. (2011) </a:t>
            </a:r>
            <a:r>
              <a:rPr lang="es-ES" sz="2400" dirty="0" err="1" smtClean="0"/>
              <a:t>distinguish</a:t>
            </a:r>
            <a:r>
              <a:rPr lang="es-ES" sz="2400" dirty="0" smtClean="0"/>
              <a:t> </a:t>
            </a:r>
            <a:r>
              <a:rPr lang="es-ES" sz="2400" dirty="0" err="1" smtClean="0"/>
              <a:t>between</a:t>
            </a:r>
            <a:r>
              <a:rPr lang="es-ES" sz="2400" dirty="0" smtClean="0"/>
              <a:t> </a:t>
            </a:r>
            <a:r>
              <a:rPr lang="es-ES" sz="2400" dirty="0" err="1" smtClean="0"/>
              <a:t>Dominican</a:t>
            </a:r>
            <a:r>
              <a:rPr lang="es-ES" sz="2400" dirty="0" smtClean="0"/>
              <a:t> and </a:t>
            </a:r>
            <a:r>
              <a:rPr lang="es-ES" sz="2400" dirty="0" err="1" smtClean="0"/>
              <a:t>Haitian</a:t>
            </a:r>
            <a:r>
              <a:rPr lang="es-ES" sz="2400" dirty="0" smtClean="0"/>
              <a:t> </a:t>
            </a:r>
            <a:r>
              <a:rPr lang="es-ES" sz="2400" dirty="0" err="1" smtClean="0"/>
              <a:t>inmigrants</a:t>
            </a:r>
            <a:r>
              <a:rPr lang="es-ES" sz="2400" dirty="0" smtClean="0"/>
              <a:t> rural </a:t>
            </a:r>
            <a:r>
              <a:rPr lang="es-ES" sz="2400" dirty="0" err="1" smtClean="0"/>
              <a:t>women</a:t>
            </a:r>
            <a:r>
              <a:rPr lang="es-ES" sz="2400" dirty="0" smtClean="0"/>
              <a:t> and </a:t>
            </a:r>
            <a:r>
              <a:rPr lang="es-ES" sz="2400" dirty="0" err="1" smtClean="0"/>
              <a:t>men</a:t>
            </a:r>
            <a:r>
              <a:rPr lang="es-ES" sz="2400" dirty="0" smtClean="0"/>
              <a:t> in </a:t>
            </a:r>
            <a:r>
              <a:rPr lang="es-ES" sz="2400" dirty="0" err="1" smtClean="0"/>
              <a:t>an</a:t>
            </a:r>
            <a:r>
              <a:rPr lang="es-ES" sz="2400" dirty="0" smtClean="0"/>
              <a:t> </a:t>
            </a:r>
            <a:r>
              <a:rPr lang="es-ES" sz="2400" dirty="0" err="1" smtClean="0"/>
              <a:t>analysis</a:t>
            </a:r>
            <a:r>
              <a:rPr lang="es-ES" sz="2400" dirty="0" smtClean="0"/>
              <a:t> of a FTA in </a:t>
            </a:r>
            <a:r>
              <a:rPr lang="es-ES" sz="2400" dirty="0" err="1" smtClean="0"/>
              <a:t>Dominican</a:t>
            </a:r>
            <a:r>
              <a:rPr lang="es-ES" sz="2400" dirty="0" smtClean="0"/>
              <a:t> </a:t>
            </a:r>
            <a:r>
              <a:rPr lang="es-ES" sz="2400" dirty="0" err="1" smtClean="0"/>
              <a:t>Republic</a:t>
            </a:r>
            <a:r>
              <a:rPr lang="es-ES" sz="2400" dirty="0" smtClean="0"/>
              <a:t> </a:t>
            </a:r>
          </a:p>
          <a:p>
            <a:pPr marL="285750" indent="-285750">
              <a:buFont typeface="Arial" panose="020B0604020202020204" pitchFamily="34" charset="0"/>
              <a:buChar char="•"/>
            </a:pPr>
            <a:r>
              <a:rPr lang="es-ES" sz="2400" dirty="0" smtClean="0"/>
              <a:t>Terra et al. (2008) </a:t>
            </a:r>
            <a:r>
              <a:rPr lang="es-ES" sz="2400" dirty="0" err="1" smtClean="0"/>
              <a:t>distinguish</a:t>
            </a:r>
            <a:r>
              <a:rPr lang="es-ES" sz="2400" dirty="0" smtClean="0"/>
              <a:t> </a:t>
            </a:r>
            <a:r>
              <a:rPr lang="es-ES" sz="2400" dirty="0" err="1" smtClean="0"/>
              <a:t>between</a:t>
            </a:r>
            <a:r>
              <a:rPr lang="es-ES" sz="2400" dirty="0" smtClean="0"/>
              <a:t> </a:t>
            </a:r>
            <a:r>
              <a:rPr lang="es-ES" sz="2400" dirty="0" err="1" smtClean="0"/>
              <a:t>female</a:t>
            </a:r>
            <a:r>
              <a:rPr lang="es-ES" sz="2400" dirty="0"/>
              <a:t> </a:t>
            </a:r>
            <a:r>
              <a:rPr lang="es-ES" sz="2400" dirty="0" smtClean="0"/>
              <a:t>and </a:t>
            </a:r>
            <a:r>
              <a:rPr lang="es-ES" sz="2400" dirty="0" err="1" smtClean="0"/>
              <a:t>male</a:t>
            </a:r>
            <a:r>
              <a:rPr lang="es-ES" sz="2400" dirty="0" smtClean="0"/>
              <a:t> labor and </a:t>
            </a:r>
            <a:r>
              <a:rPr lang="es-ES" sz="2400" dirty="0" err="1" smtClean="0"/>
              <a:t>three</a:t>
            </a:r>
            <a:r>
              <a:rPr lang="es-ES" sz="2400" dirty="0" smtClean="0"/>
              <a:t> </a:t>
            </a:r>
            <a:r>
              <a:rPr lang="es-ES" sz="2400" dirty="0" err="1" smtClean="0"/>
              <a:t>skill</a:t>
            </a:r>
            <a:r>
              <a:rPr lang="es-ES" sz="2400" dirty="0" smtClean="0"/>
              <a:t> </a:t>
            </a:r>
            <a:r>
              <a:rPr lang="es-ES" sz="2400" dirty="0" err="1" smtClean="0"/>
              <a:t>levels</a:t>
            </a:r>
            <a:r>
              <a:rPr lang="es-ES" sz="2400" dirty="0" smtClean="0"/>
              <a:t>, </a:t>
            </a:r>
            <a:r>
              <a:rPr lang="es-ES" sz="2400" dirty="0" err="1" smtClean="0"/>
              <a:t>that</a:t>
            </a:r>
            <a:r>
              <a:rPr lang="es-ES" sz="2400" dirty="0" smtClean="0"/>
              <a:t> determine </a:t>
            </a:r>
            <a:r>
              <a:rPr lang="es-ES" sz="2400" dirty="0" err="1" smtClean="0"/>
              <a:t>the</a:t>
            </a:r>
            <a:r>
              <a:rPr lang="es-ES" sz="2400" dirty="0" smtClean="0"/>
              <a:t> </a:t>
            </a:r>
            <a:r>
              <a:rPr lang="es-ES" sz="2400" dirty="0" err="1" smtClean="0"/>
              <a:t>probability</a:t>
            </a:r>
            <a:r>
              <a:rPr lang="es-ES" sz="2400" dirty="0" smtClean="0"/>
              <a:t> of </a:t>
            </a:r>
            <a:r>
              <a:rPr lang="es-ES" sz="2400" dirty="0" err="1" smtClean="0"/>
              <a:t>being</a:t>
            </a:r>
            <a:r>
              <a:rPr lang="es-ES" sz="2400" dirty="0" smtClean="0"/>
              <a:t> </a:t>
            </a:r>
            <a:r>
              <a:rPr lang="es-ES" sz="2400" dirty="0" err="1" smtClean="0"/>
              <a:t>unemployed</a:t>
            </a:r>
            <a:r>
              <a:rPr lang="es-ES" sz="2400" dirty="0"/>
              <a:t> </a:t>
            </a:r>
            <a:r>
              <a:rPr lang="es-ES" sz="2400" dirty="0" smtClean="0"/>
              <a:t>in labor </a:t>
            </a:r>
            <a:r>
              <a:rPr lang="es-ES" sz="2400" dirty="0" err="1" smtClean="0"/>
              <a:t>markets</a:t>
            </a:r>
            <a:endParaRPr lang="es-ES" sz="2400" dirty="0" smtClean="0"/>
          </a:p>
          <a:p>
            <a:pPr marL="285750" indent="-285750">
              <a:buFont typeface="Arial" panose="020B0604020202020204" pitchFamily="34" charset="0"/>
              <a:buChar char="•"/>
            </a:pPr>
            <a:endParaRPr lang="es-ES" sz="2800" dirty="0" smtClean="0"/>
          </a:p>
          <a:p>
            <a:pPr marL="285750" indent="-285750">
              <a:buFont typeface="Arial" panose="020B0604020202020204" pitchFamily="34" charset="0"/>
              <a:buChar char="•"/>
            </a:pPr>
            <a:endParaRPr lang="es-UY" sz="2800" dirty="0"/>
          </a:p>
        </p:txBody>
      </p:sp>
    </p:spTree>
    <p:extLst>
      <p:ext uri="{BB962C8B-B14F-4D97-AF65-F5344CB8AC3E}">
        <p14:creationId xmlns:p14="http://schemas.microsoft.com/office/powerpoint/2010/main" val="264643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963" y="426128"/>
            <a:ext cx="7705817" cy="584775"/>
          </a:xfrm>
          <a:prstGeom prst="rect">
            <a:avLst/>
          </a:prstGeom>
          <a:noFill/>
        </p:spPr>
        <p:txBody>
          <a:bodyPr wrap="square" rtlCol="0">
            <a:spAutoFit/>
          </a:bodyPr>
          <a:lstStyle/>
          <a:p>
            <a:pPr algn="ctr"/>
            <a:r>
              <a:rPr lang="es-ES" sz="3200" dirty="0" err="1"/>
              <a:t>Gender</a:t>
            </a:r>
            <a:r>
              <a:rPr lang="es-ES" sz="3200" dirty="0"/>
              <a:t> </a:t>
            </a:r>
            <a:r>
              <a:rPr lang="es-ES" sz="3200" dirty="0" err="1"/>
              <a:t>disaggregation</a:t>
            </a:r>
            <a:r>
              <a:rPr lang="es-ES" sz="3200" dirty="0"/>
              <a:t> of </a:t>
            </a:r>
            <a:r>
              <a:rPr lang="es-ES" sz="3200" dirty="0" err="1" smtClean="0"/>
              <a:t>sectors</a:t>
            </a:r>
            <a:endParaRPr lang="es-ES" sz="3200" dirty="0"/>
          </a:p>
        </p:txBody>
      </p:sp>
      <p:sp>
        <p:nvSpPr>
          <p:cNvPr id="3" name="2 CuadroTexto"/>
          <p:cNvSpPr txBox="1"/>
          <p:nvPr/>
        </p:nvSpPr>
        <p:spPr>
          <a:xfrm>
            <a:off x="937694" y="1544714"/>
            <a:ext cx="7283028" cy="3170099"/>
          </a:xfrm>
          <a:prstGeom prst="rect">
            <a:avLst/>
          </a:prstGeom>
          <a:noFill/>
        </p:spPr>
        <p:txBody>
          <a:bodyPr wrap="square" rtlCol="0">
            <a:spAutoFit/>
          </a:bodyPr>
          <a:lstStyle/>
          <a:p>
            <a:pPr marL="285750" indent="-285750">
              <a:buFont typeface="Arial" panose="020B0604020202020204" pitchFamily="34" charset="0"/>
              <a:buChar char="•"/>
            </a:pPr>
            <a:r>
              <a:rPr lang="es-ES" sz="2400" dirty="0" err="1" smtClean="0"/>
              <a:t>Differentiate</a:t>
            </a:r>
            <a:r>
              <a:rPr lang="es-ES" sz="2400" dirty="0" smtClean="0"/>
              <a:t> </a:t>
            </a:r>
            <a:r>
              <a:rPr lang="es-ES" sz="2400" dirty="0" err="1" smtClean="0"/>
              <a:t>female</a:t>
            </a:r>
            <a:r>
              <a:rPr lang="es-ES" sz="2400" dirty="0" smtClean="0"/>
              <a:t> </a:t>
            </a:r>
            <a:r>
              <a:rPr lang="es-ES" sz="2400" dirty="0" err="1" smtClean="0"/>
              <a:t>intensive</a:t>
            </a:r>
            <a:r>
              <a:rPr lang="es-ES" sz="2400" dirty="0" smtClean="0"/>
              <a:t> </a:t>
            </a:r>
            <a:r>
              <a:rPr lang="es-ES" sz="2400" dirty="0" err="1" smtClean="0"/>
              <a:t>sectors</a:t>
            </a:r>
            <a:r>
              <a:rPr lang="es-ES" sz="2400" dirty="0" smtClean="0"/>
              <a:t> and </a:t>
            </a:r>
            <a:r>
              <a:rPr lang="es-ES" sz="2400" dirty="0" err="1" smtClean="0"/>
              <a:t>male</a:t>
            </a:r>
            <a:r>
              <a:rPr lang="es-ES" sz="2400" dirty="0" smtClean="0"/>
              <a:t> </a:t>
            </a:r>
            <a:r>
              <a:rPr lang="es-ES" sz="2400" dirty="0" err="1" smtClean="0"/>
              <a:t>intensive</a:t>
            </a:r>
            <a:r>
              <a:rPr lang="es-ES" sz="2400" dirty="0" smtClean="0"/>
              <a:t> </a:t>
            </a:r>
            <a:r>
              <a:rPr lang="es-ES" sz="2400" dirty="0" err="1" smtClean="0"/>
              <a:t>sectors</a:t>
            </a:r>
            <a:r>
              <a:rPr lang="es-ES" sz="2400" dirty="0" smtClean="0"/>
              <a:t>, in </a:t>
            </a:r>
            <a:r>
              <a:rPr lang="es-ES" sz="2400" dirty="0" err="1" smtClean="0"/>
              <a:t>agriculture</a:t>
            </a:r>
            <a:r>
              <a:rPr lang="es-ES" sz="2400" dirty="0" smtClean="0"/>
              <a:t>, </a:t>
            </a:r>
            <a:r>
              <a:rPr lang="es-ES" sz="2400" dirty="0" err="1" smtClean="0"/>
              <a:t>manufacturing</a:t>
            </a:r>
            <a:r>
              <a:rPr lang="es-ES" sz="2400" dirty="0" smtClean="0"/>
              <a:t> and </a:t>
            </a:r>
            <a:r>
              <a:rPr lang="es-ES" sz="2400" dirty="0" err="1" smtClean="0"/>
              <a:t>services</a:t>
            </a:r>
            <a:r>
              <a:rPr lang="es-ES" sz="2400" dirty="0" smtClean="0"/>
              <a:t>. </a:t>
            </a:r>
          </a:p>
          <a:p>
            <a:pPr marL="285750" indent="-285750">
              <a:buFont typeface="Arial" panose="020B0604020202020204" pitchFamily="34" charset="0"/>
              <a:buChar char="•"/>
            </a:pPr>
            <a:r>
              <a:rPr lang="es-ES" sz="2400" dirty="0" err="1" smtClean="0"/>
              <a:t>It’s</a:t>
            </a:r>
            <a:r>
              <a:rPr lang="es-ES" sz="2400" dirty="0" smtClean="0"/>
              <a:t> </a:t>
            </a:r>
            <a:r>
              <a:rPr lang="es-ES" sz="2400" dirty="0" err="1" smtClean="0"/>
              <a:t>important</a:t>
            </a:r>
            <a:r>
              <a:rPr lang="es-ES" sz="2400" dirty="0" smtClean="0"/>
              <a:t> to </a:t>
            </a:r>
            <a:r>
              <a:rPr lang="es-ES" sz="2400" dirty="0" err="1" smtClean="0"/>
              <a:t>disaggregate</a:t>
            </a:r>
            <a:r>
              <a:rPr lang="es-ES" sz="2400" dirty="0" smtClean="0"/>
              <a:t> </a:t>
            </a:r>
            <a:r>
              <a:rPr lang="es-ES" sz="2400" dirty="0" err="1" smtClean="0"/>
              <a:t>services</a:t>
            </a:r>
            <a:r>
              <a:rPr lang="es-ES" sz="2400" dirty="0" smtClean="0"/>
              <a:t> </a:t>
            </a:r>
            <a:r>
              <a:rPr lang="es-ES" sz="2400" dirty="0" err="1" smtClean="0"/>
              <a:t>which</a:t>
            </a:r>
            <a:r>
              <a:rPr lang="es-ES" sz="2400" dirty="0" smtClean="0"/>
              <a:t> </a:t>
            </a:r>
            <a:r>
              <a:rPr lang="es-ES" sz="2400" dirty="0" err="1" smtClean="0"/>
              <a:t>complement</a:t>
            </a:r>
            <a:r>
              <a:rPr lang="es-ES" sz="2400" dirty="0" smtClean="0"/>
              <a:t> </a:t>
            </a:r>
            <a:r>
              <a:rPr lang="es-ES" sz="2400" dirty="0" err="1" smtClean="0"/>
              <a:t>or</a:t>
            </a:r>
            <a:r>
              <a:rPr lang="es-ES" sz="2400" dirty="0" smtClean="0"/>
              <a:t> </a:t>
            </a:r>
            <a:r>
              <a:rPr lang="es-ES" sz="2400" dirty="0" err="1" smtClean="0"/>
              <a:t>substitute</a:t>
            </a:r>
            <a:r>
              <a:rPr lang="es-ES" sz="2400" dirty="0" smtClean="0"/>
              <a:t> </a:t>
            </a:r>
            <a:r>
              <a:rPr lang="es-ES" sz="2400" dirty="0" err="1" smtClean="0"/>
              <a:t>unpaid</a:t>
            </a:r>
            <a:r>
              <a:rPr lang="es-ES" sz="2400" dirty="0" smtClean="0"/>
              <a:t> </a:t>
            </a:r>
            <a:r>
              <a:rPr lang="es-ES" sz="2400" dirty="0" err="1" smtClean="0"/>
              <a:t>care</a:t>
            </a:r>
            <a:r>
              <a:rPr lang="es-ES" sz="2400" dirty="0" smtClean="0"/>
              <a:t> (</a:t>
            </a:r>
            <a:r>
              <a:rPr lang="es-ES" sz="2400" dirty="0" err="1" smtClean="0"/>
              <a:t>childcare</a:t>
            </a:r>
            <a:r>
              <a:rPr lang="es-ES" sz="2400" dirty="0" smtClean="0"/>
              <a:t>, </a:t>
            </a:r>
            <a:r>
              <a:rPr lang="es-ES" sz="2400" dirty="0" err="1" smtClean="0"/>
              <a:t>eldercare</a:t>
            </a:r>
            <a:r>
              <a:rPr lang="es-ES" sz="2400" dirty="0" smtClean="0"/>
              <a:t>, </a:t>
            </a:r>
            <a:r>
              <a:rPr lang="es-ES" sz="2400" dirty="0" err="1" smtClean="0"/>
              <a:t>health</a:t>
            </a:r>
            <a:r>
              <a:rPr lang="es-ES" sz="2400" dirty="0" smtClean="0"/>
              <a:t> </a:t>
            </a:r>
            <a:r>
              <a:rPr lang="es-ES" sz="2400" dirty="0" err="1" smtClean="0"/>
              <a:t>services</a:t>
            </a:r>
            <a:r>
              <a:rPr lang="es-ES" sz="2400" dirty="0" smtClean="0"/>
              <a:t>, </a:t>
            </a:r>
            <a:r>
              <a:rPr lang="es-ES" sz="2400" dirty="0" err="1" smtClean="0"/>
              <a:t>paid</a:t>
            </a:r>
            <a:r>
              <a:rPr lang="es-ES" sz="2400" dirty="0" smtClean="0"/>
              <a:t> </a:t>
            </a:r>
            <a:r>
              <a:rPr lang="es-ES" sz="2400" dirty="0" err="1" smtClean="0"/>
              <a:t>housework</a:t>
            </a:r>
            <a:r>
              <a:rPr lang="es-ES" sz="2400" dirty="0" smtClean="0"/>
              <a:t>)</a:t>
            </a:r>
          </a:p>
          <a:p>
            <a:pPr marL="285750" indent="-285750">
              <a:buFont typeface="Arial" panose="020B0604020202020204" pitchFamily="34" charset="0"/>
              <a:buChar char="•"/>
            </a:pPr>
            <a:endParaRPr lang="es-ES" sz="2800" dirty="0" smtClean="0"/>
          </a:p>
          <a:p>
            <a:pPr marL="285750" indent="-285750">
              <a:buFont typeface="Arial" panose="020B0604020202020204" pitchFamily="34" charset="0"/>
              <a:buChar char="•"/>
            </a:pPr>
            <a:endParaRPr lang="es-UY" sz="2800" dirty="0"/>
          </a:p>
        </p:txBody>
      </p:sp>
    </p:spTree>
    <p:extLst>
      <p:ext uri="{BB962C8B-B14F-4D97-AF65-F5344CB8AC3E}">
        <p14:creationId xmlns:p14="http://schemas.microsoft.com/office/powerpoint/2010/main" val="187439439"/>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3026</Words>
  <Application>Microsoft Macintosh PowerPoint</Application>
  <PresentationFormat>Presentación en pantalla (4:3)</PresentationFormat>
  <Paragraphs>180</Paragraphs>
  <Slides>32</Slides>
  <Notes>0</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ESTILO 1</vt:lpstr>
      <vt:lpstr>ESTILO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carmen</cp:lastModifiedBy>
  <cp:revision>58</cp:revision>
  <dcterms:created xsi:type="dcterms:W3CDTF">2019-05-21T04:55:41Z</dcterms:created>
  <dcterms:modified xsi:type="dcterms:W3CDTF">2019-09-26T00:37:30Z</dcterms:modified>
</cp:coreProperties>
</file>