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1" r:id="rId1"/>
    <p:sldMasterId id="2147483692" r:id="rId2"/>
  </p:sldMasterIdLst>
  <p:notesMasterIdLst>
    <p:notesMasterId r:id="rId28"/>
  </p:notesMasterIdLst>
  <p:sldIdLst>
    <p:sldId id="283" r:id="rId3"/>
    <p:sldId id="328" r:id="rId4"/>
    <p:sldId id="329" r:id="rId5"/>
    <p:sldId id="330" r:id="rId6"/>
    <p:sldId id="331" r:id="rId7"/>
    <p:sldId id="332" r:id="rId8"/>
    <p:sldId id="316" r:id="rId9"/>
    <p:sldId id="333" r:id="rId10"/>
    <p:sldId id="334" r:id="rId11"/>
    <p:sldId id="335" r:id="rId12"/>
    <p:sldId id="336" r:id="rId13"/>
    <p:sldId id="337" r:id="rId14"/>
    <p:sldId id="338" r:id="rId15"/>
    <p:sldId id="339" r:id="rId16"/>
    <p:sldId id="341" r:id="rId17"/>
    <p:sldId id="342" r:id="rId18"/>
    <p:sldId id="345" r:id="rId19"/>
    <p:sldId id="346" r:id="rId20"/>
    <p:sldId id="340" r:id="rId21"/>
    <p:sldId id="347" r:id="rId22"/>
    <p:sldId id="351" r:id="rId23"/>
    <p:sldId id="348" r:id="rId24"/>
    <p:sldId id="349" r:id="rId25"/>
    <p:sldId id="350" r:id="rId26"/>
    <p:sldId id="262" r:id="rId27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7890"/>
    <a:srgbClr val="BE7D7B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 autoAdjust="0"/>
    <p:restoredTop sz="94607" autoAdjust="0"/>
  </p:normalViewPr>
  <p:slideViewPr>
    <p:cSldViewPr snapToGrid="0" snapToObjects="1">
      <p:cViewPr>
        <p:scale>
          <a:sx n="66" d="100"/>
          <a:sy n="66" d="100"/>
        </p:scale>
        <p:origin x="540" y="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BCD57D-CA6F-42CF-A0F8-A9D3FD639EAF}" type="datetimeFigureOut">
              <a:rPr lang="en-US" smtClean="0"/>
              <a:t>2/19/2020</a:t>
            </a:fld>
            <a:endParaRPr lang="en-U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8A99C6-EDD1-480D-A9C6-6C66C12821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2176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Elaborar</a:t>
            </a:r>
            <a:r>
              <a:rPr lang="en-GB" dirty="0"/>
              <a:t> </a:t>
            </a:r>
            <a:r>
              <a:rPr lang="en-GB" dirty="0" err="1"/>
              <a:t>prendas</a:t>
            </a:r>
            <a:r>
              <a:rPr lang="en-GB" dirty="0"/>
              <a:t> no </a:t>
            </a:r>
            <a:r>
              <a:rPr lang="en-GB" dirty="0" err="1"/>
              <a:t>va</a:t>
            </a:r>
            <a:r>
              <a:rPr lang="en-GB" dirty="0"/>
              <a:t> </a:t>
            </a:r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mantenimiento</a:t>
            </a:r>
            <a:r>
              <a:rPr lang="en-GB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8A99C6-EDD1-480D-A9C6-6C66C12821C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0538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Elaborar</a:t>
            </a:r>
            <a:r>
              <a:rPr lang="en-GB" dirty="0"/>
              <a:t> </a:t>
            </a:r>
            <a:r>
              <a:rPr lang="en-GB" dirty="0" err="1"/>
              <a:t>prendas</a:t>
            </a:r>
            <a:r>
              <a:rPr lang="en-GB" dirty="0"/>
              <a:t> no </a:t>
            </a:r>
            <a:r>
              <a:rPr lang="en-GB" dirty="0" err="1"/>
              <a:t>va</a:t>
            </a:r>
            <a:r>
              <a:rPr lang="en-GB" dirty="0"/>
              <a:t> </a:t>
            </a:r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mantenimiento</a:t>
            </a:r>
            <a:r>
              <a:rPr lang="en-GB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8A99C6-EDD1-480D-A9C6-6C66C12821C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3787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Elaborar</a:t>
            </a:r>
            <a:r>
              <a:rPr lang="en-GB" dirty="0"/>
              <a:t> </a:t>
            </a:r>
            <a:r>
              <a:rPr lang="en-GB" dirty="0" err="1"/>
              <a:t>prendas</a:t>
            </a:r>
            <a:r>
              <a:rPr lang="en-GB" dirty="0"/>
              <a:t> no </a:t>
            </a:r>
            <a:r>
              <a:rPr lang="en-GB" dirty="0" err="1"/>
              <a:t>va</a:t>
            </a:r>
            <a:r>
              <a:rPr lang="en-GB" dirty="0"/>
              <a:t> </a:t>
            </a:r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mantenimiento</a:t>
            </a:r>
            <a:r>
              <a:rPr lang="en-GB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8A99C6-EDD1-480D-A9C6-6C66C12821C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4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7083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5346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4"/>
            <a:ext cx="9144000" cy="6853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9138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4"/>
            <a:ext cx="9144000" cy="6853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1624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4"/>
            <a:ext cx="9144000" cy="6853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2894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4"/>
            <a:ext cx="9144000" cy="6853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2894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" y="0"/>
            <a:ext cx="914196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2335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" y="0"/>
            <a:ext cx="914196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2335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4"/>
            <a:ext cx="9144000" cy="6853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2894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4"/>
            <a:ext cx="9144000" cy="6853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2894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" y="0"/>
            <a:ext cx="914196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2894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" y="0"/>
            <a:ext cx="914196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2894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7799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86" r:id="rId2"/>
    <p:sldLayoutId id="2147483687" r:id="rId3"/>
    <p:sldLayoutId id="2147483688" r:id="rId4"/>
    <p:sldLayoutId id="2147483689" r:id="rId5"/>
    <p:sldLayoutId id="2147483682" r:id="rId6"/>
    <p:sldLayoutId id="2147483683" r:id="rId7"/>
    <p:sldLayoutId id="2147483684" r:id="rId8"/>
    <p:sldLayoutId id="2147483685" r:id="rId9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9779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6" r:id="rId2"/>
    <p:sldLayoutId id="2147483677" r:id="rId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apgarciar@unal.edu.co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hyperlink" Target="https://sitios.dane.gov.co/SimuladorTDCNR/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idx="4294967295"/>
          </p:nvPr>
        </p:nvSpPr>
        <p:spPr>
          <a:xfrm>
            <a:off x="261257" y="2451100"/>
            <a:ext cx="8621486" cy="1646237"/>
          </a:xfrm>
        </p:spPr>
        <p:txBody>
          <a:bodyPr/>
          <a:lstStyle/>
          <a:p>
            <a:r>
              <a:rPr lang="es-CO" sz="4000" dirty="0"/>
              <a:t>Encuesta Nacional de Uso del tiempo:</a:t>
            </a:r>
            <a:br>
              <a:rPr lang="es-CO" sz="4000" dirty="0"/>
            </a:br>
            <a:r>
              <a:rPr lang="es-CO" sz="4000" dirty="0"/>
              <a:t>antecedentes y descripción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4294967295"/>
          </p:nvPr>
        </p:nvSpPr>
        <p:spPr>
          <a:xfrm>
            <a:off x="442685" y="4062865"/>
            <a:ext cx="8258629" cy="108970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CO" sz="1600" dirty="0"/>
              <a:t>Andrea Paola García Ruiz</a:t>
            </a:r>
          </a:p>
          <a:p>
            <a:pPr marL="0" indent="0">
              <a:buNone/>
            </a:pPr>
            <a:r>
              <a:rPr lang="es-CO" sz="1600" dirty="0"/>
              <a:t>Economista, Master en Estudios Políticos Latinoamericanos. Universidad Nacional de Colombia</a:t>
            </a:r>
          </a:p>
          <a:p>
            <a:pPr marL="0" indent="0">
              <a:buNone/>
            </a:pPr>
            <a:r>
              <a:rPr lang="es-CO" sz="1600" dirty="0">
                <a:hlinkClick r:id="rId2"/>
              </a:rPr>
              <a:t>apgarciar@unal.edu.co</a:t>
            </a:r>
            <a:r>
              <a:rPr lang="es-CO" sz="1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800904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F83D5C1-3743-4F0B-89EB-B0F1A443C96A}"/>
              </a:ext>
            </a:extLst>
          </p:cNvPr>
          <p:cNvSpPr/>
          <p:nvPr/>
        </p:nvSpPr>
        <p:spPr>
          <a:xfrm>
            <a:off x="263485" y="292123"/>
            <a:ext cx="466347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400" b="1" dirty="0">
                <a:solidFill>
                  <a:srgbClr val="000000"/>
                </a:solidFill>
                <a:latin typeface="Helvetica" panose="020B0604020202020204" pitchFamily="34" charset="0"/>
              </a:rPr>
              <a:t>¿… toma cursos libres de idiomas, música, costura, deportes, manualidades, etc., valida o asiste a un instituto preuniversitario (excluya cursos de formación para el trabajo)?</a:t>
            </a:r>
            <a:endParaRPr lang="en-GB" sz="14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EFA6A64-4754-4891-ACBA-1F955449DEB8}"/>
              </a:ext>
            </a:extLst>
          </p:cNvPr>
          <p:cNvSpPr/>
          <p:nvPr/>
        </p:nvSpPr>
        <p:spPr>
          <a:xfrm>
            <a:off x="4926959" y="2781777"/>
            <a:ext cx="324031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400" b="1" dirty="0">
                <a:solidFill>
                  <a:srgbClr val="000000"/>
                </a:solidFill>
                <a:latin typeface="Helvetica" panose="020B0604020202020204" pitchFamily="34" charset="0"/>
              </a:rPr>
              <a:t>El día [...], ¿… asistió al lugar en donde toma sus cursos libres, valida o al preuniversitario?</a:t>
            </a:r>
            <a:endParaRPr lang="en-GB" sz="1400" b="1" dirty="0">
              <a:solidFill>
                <a:srgbClr val="000000"/>
              </a:solidFill>
              <a:latin typeface="Helvetica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B2A8C87-38D5-4895-9DDD-E0F5D7D9F5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085" y="1399540"/>
            <a:ext cx="4206915" cy="140763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75C8246-0120-46B5-8151-C00636DFBB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0986" y="3859570"/>
            <a:ext cx="4796668" cy="159889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5226447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423E0CA-66B3-4E7B-B183-B3CAF7090D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1070" y="377527"/>
            <a:ext cx="7182300" cy="6364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3807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9F82FB2-B503-45D6-B234-7A89616E64FD}"/>
              </a:ext>
            </a:extLst>
          </p:cNvPr>
          <p:cNvSpPr/>
          <p:nvPr/>
        </p:nvSpPr>
        <p:spPr>
          <a:xfrm>
            <a:off x="515256" y="507777"/>
            <a:ext cx="81207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dirty="0">
                <a:solidFill>
                  <a:srgbClr val="000000"/>
                </a:solidFill>
                <a:latin typeface="+mj-lt"/>
              </a:rPr>
              <a:t>Capítulo h. Fuerza de trabajo (para personas de 10 años y más)</a:t>
            </a:r>
            <a:endParaRPr lang="en-GB" sz="2400" dirty="0">
              <a:latin typeface="+mj-lt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3DCC882-6440-4FAD-B990-2E11B92F59FD}"/>
              </a:ext>
            </a:extLst>
          </p:cNvPr>
          <p:cNvSpPr/>
          <p:nvPr/>
        </p:nvSpPr>
        <p:spPr>
          <a:xfrm>
            <a:off x="677517" y="1002173"/>
            <a:ext cx="7958483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s-ES" dirty="0"/>
              <a:t>¿En qué actividad ocupó... la mayor parte del tiempo la semana pasada?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s-ES" dirty="0"/>
              <a:t>Además de lo anterior, ¿... realizó la semana pasada alguna actividad paga por una hora o más?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s-ES" dirty="0"/>
              <a:t>Aunque... no trabajó la semana pasada por una hora o más en forma remunerada, ¿tenía durante esa semana algún trabajo o negocio por el que recibe ingresos?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s-ES" dirty="0"/>
              <a:t>¿... trabajó la semana pasada en un negocio por una hora o más, </a:t>
            </a:r>
            <a:r>
              <a:rPr lang="es-ES" sz="2000" b="1" dirty="0">
                <a:solidFill>
                  <a:schemeClr val="accent1"/>
                </a:solidFill>
              </a:rPr>
              <a:t>sin que le pagaran</a:t>
            </a:r>
            <a:r>
              <a:rPr lang="es-ES" dirty="0"/>
              <a:t>?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s-ES" dirty="0"/>
              <a:t>¿Desea... conseguir un trabajo remunerado o instalar un negocio?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s-ES" dirty="0"/>
              <a:t>Aunque... desea trabajar, ¿por qué motivo principal no hizo diligencias para buscar un trabajo o instalar un negocio, en las últimas 4 semanas?</a:t>
            </a:r>
          </a:p>
          <a:p>
            <a:pPr marL="1349375" indent="-342900" algn="just">
              <a:buFont typeface="Wingdings" panose="05000000000000000000" pitchFamily="2" charset="2"/>
              <a:buChar char="ü"/>
            </a:pPr>
            <a:r>
              <a:rPr lang="es-ES" dirty="0"/>
              <a:t>Después de su último empleo, ¿... ha hecho alguna diligencia para conseguir trabajo o instalar un negocio?</a:t>
            </a:r>
          </a:p>
          <a:p>
            <a:pPr marL="1349375" indent="-342900" algn="just">
              <a:buFont typeface="Wingdings" panose="05000000000000000000" pitchFamily="2" charset="2"/>
              <a:buChar char="ü"/>
            </a:pPr>
            <a:r>
              <a:rPr lang="es-ES" dirty="0"/>
              <a:t>En los últimos 12 meses, ¿le hicieron a … alguna(s) </a:t>
            </a:r>
            <a:r>
              <a:rPr lang="es-ES" sz="2000" b="1" dirty="0">
                <a:solidFill>
                  <a:schemeClr val="accent1"/>
                </a:solidFill>
              </a:rPr>
              <a:t>oferta</a:t>
            </a:r>
            <a:r>
              <a:rPr lang="es-ES" dirty="0"/>
              <a:t>(s) de empleo que no aceptó?</a:t>
            </a:r>
          </a:p>
          <a:p>
            <a:pPr marL="1349375" indent="-342900" algn="just">
              <a:buFont typeface="Wingdings" panose="05000000000000000000" pitchFamily="2" charset="2"/>
              <a:buChar char="ü"/>
            </a:pPr>
            <a:r>
              <a:rPr lang="es-ES" dirty="0"/>
              <a:t>Durante los últimos 12 meses, ¿... trabajó por lo menos dos semanas consecutivas?</a:t>
            </a:r>
          </a:p>
          <a:p>
            <a:pPr marL="1349375" indent="-342900" algn="just">
              <a:buFont typeface="Wingdings" panose="05000000000000000000" pitchFamily="2" charset="2"/>
              <a:buChar char="ü"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04928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9F82FB2-B503-45D6-B234-7A89616E64FD}"/>
              </a:ext>
            </a:extLst>
          </p:cNvPr>
          <p:cNvSpPr/>
          <p:nvPr/>
        </p:nvSpPr>
        <p:spPr>
          <a:xfrm>
            <a:off x="515256" y="507777"/>
            <a:ext cx="81207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dirty="0">
                <a:solidFill>
                  <a:srgbClr val="000000"/>
                </a:solidFill>
                <a:latin typeface="+mj-lt"/>
              </a:rPr>
              <a:t>Capítulo h. fuerza de trabajo (para personas de 10 años y más)</a:t>
            </a:r>
            <a:endParaRPr lang="en-GB" sz="2400" dirty="0">
              <a:latin typeface="+mj-lt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3DCC882-6440-4FAD-B990-2E11B92F59FD}"/>
              </a:ext>
            </a:extLst>
          </p:cNvPr>
          <p:cNvSpPr/>
          <p:nvPr/>
        </p:nvSpPr>
        <p:spPr>
          <a:xfrm>
            <a:off x="677517" y="1002173"/>
            <a:ext cx="7958483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s-ES" dirty="0"/>
              <a:t>¿Cuál fue el </a:t>
            </a:r>
            <a:r>
              <a:rPr lang="es-ES" sz="2000" b="1" dirty="0">
                <a:solidFill>
                  <a:schemeClr val="accent1"/>
                </a:solidFill>
              </a:rPr>
              <a:t>salario o los honorarios </a:t>
            </a:r>
            <a:r>
              <a:rPr lang="es-ES" dirty="0"/>
              <a:t>mensuales que le ofrecieron la última vez?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s-ES" dirty="0"/>
              <a:t>¿Por qué razón principal … no aceptó la última oferta que le hicieron?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s-ES" dirty="0"/>
              <a:t>Si le hubiera resultado algún trabajo a…, ¿estaba </a:t>
            </a:r>
            <a:r>
              <a:rPr lang="es-ES" sz="2000" b="1" dirty="0">
                <a:solidFill>
                  <a:schemeClr val="accent1"/>
                </a:solidFill>
              </a:rPr>
              <a:t>disponible</a:t>
            </a:r>
            <a:r>
              <a:rPr lang="es-ES" dirty="0"/>
              <a:t> la semana pasada para empezar a trabajar?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s-ES" dirty="0"/>
              <a:t>¿Qué hace... en este trabajo?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s-ES" dirty="0"/>
              <a:t>¿Cuál es el nombre de la empresa, negocio, industria, oficina, firma o finca donde trabaja...?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s-ES" dirty="0"/>
              <a:t>¿A qué actividad se dedica principalmente la empresa o negocio en la que... realiza su trabajo?</a:t>
            </a:r>
          </a:p>
          <a:p>
            <a:pPr marL="1262063" indent="-342900" algn="just">
              <a:buFont typeface="Wingdings" panose="05000000000000000000" pitchFamily="2" charset="2"/>
              <a:buChar char="ü"/>
            </a:pPr>
            <a:r>
              <a:rPr lang="es-ES" dirty="0"/>
              <a:t>¿Dónde realiza principalmente su trabajo...?:</a:t>
            </a:r>
          </a:p>
          <a:p>
            <a:pPr marL="1262063" indent="-342900" algn="just">
              <a:buFont typeface="Wingdings" panose="05000000000000000000" pitchFamily="2" charset="2"/>
              <a:buChar char="ü"/>
            </a:pPr>
            <a:r>
              <a:rPr lang="es-ES" dirty="0"/>
              <a:t>Normalmente, ¿cuántas horas a la semana trabaja… en este empleo o trabajo?</a:t>
            </a:r>
          </a:p>
          <a:p>
            <a:pPr marL="1262063" indent="-342900" algn="just">
              <a:buFont typeface="Wingdings" panose="05000000000000000000" pitchFamily="2" charset="2"/>
              <a:buChar char="ü"/>
            </a:pPr>
            <a:r>
              <a:rPr lang="es-ES" dirty="0"/>
              <a:t>¿… trabajó el día [...]?</a:t>
            </a:r>
          </a:p>
          <a:p>
            <a:pPr marL="1262063" indent="-342900" algn="just">
              <a:buFont typeface="Wingdings" panose="05000000000000000000" pitchFamily="2" charset="2"/>
              <a:buChar char="ü"/>
            </a:pPr>
            <a:r>
              <a:rPr lang="es-ES" dirty="0"/>
              <a:t>En total, ¿cuánto tiempo gastó... el día [...] en su </a:t>
            </a:r>
            <a:r>
              <a:rPr lang="es-ES" sz="2000" b="1" dirty="0">
                <a:solidFill>
                  <a:schemeClr val="accent1"/>
                </a:solidFill>
              </a:rPr>
              <a:t>viaje de ida</a:t>
            </a:r>
            <a:r>
              <a:rPr lang="es-ES" dirty="0"/>
              <a:t> a su sitio de trabajo?</a:t>
            </a:r>
          </a:p>
          <a:p>
            <a:pPr marL="1262063" indent="-342900" algn="just">
              <a:buFont typeface="Wingdings" panose="05000000000000000000" pitchFamily="2" charset="2"/>
              <a:buChar char="ü"/>
            </a:pPr>
            <a:r>
              <a:rPr lang="es-ES" dirty="0"/>
              <a:t>¿Por qué motivo principal… no trabajó el día […]?</a:t>
            </a:r>
          </a:p>
          <a:p>
            <a:pPr marL="1262063" indent="-342900" algn="just">
              <a:buFont typeface="Wingdings" panose="05000000000000000000" pitchFamily="2" charset="2"/>
              <a:buChar char="ü"/>
            </a:pPr>
            <a:r>
              <a:rPr lang="es-ES" dirty="0"/>
              <a:t>Antes de descuentos, ¿cuánto ganó... el mes pasado en este empleo?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802629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9F82FB2-B503-45D6-B234-7A89616E64FD}"/>
              </a:ext>
            </a:extLst>
          </p:cNvPr>
          <p:cNvSpPr/>
          <p:nvPr/>
        </p:nvSpPr>
        <p:spPr>
          <a:xfrm>
            <a:off x="515256" y="507777"/>
            <a:ext cx="81207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dirty="0">
                <a:solidFill>
                  <a:srgbClr val="000000"/>
                </a:solidFill>
                <a:latin typeface="+mj-lt"/>
              </a:rPr>
              <a:t>Capítulo h. fuerza de trabajo (para personas de 10 años y más)</a:t>
            </a:r>
            <a:endParaRPr lang="en-GB" sz="2400" dirty="0">
              <a:latin typeface="+mj-lt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3DCC882-6440-4FAD-B990-2E11B92F59FD}"/>
              </a:ext>
            </a:extLst>
          </p:cNvPr>
          <p:cNvSpPr/>
          <p:nvPr/>
        </p:nvSpPr>
        <p:spPr>
          <a:xfrm>
            <a:off x="677517" y="1002173"/>
            <a:ext cx="7958483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s-ES" dirty="0"/>
              <a:t>¿El mes pasado... recibió ingresos por concepto de horas extras?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s-ES" dirty="0"/>
              <a:t>¿El mes pasado… recibió ingresos por concepto de: subsidios y auxilios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s-ES" dirty="0"/>
              <a:t>Además del salario en dinero, ¿… el mes pasado recibió: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s-ES" dirty="0"/>
              <a:t>¿Normalmente... utiliza transporte de la empresa para desplazarse a su trabajo (bus o automóvil)?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s-ES" dirty="0"/>
              <a:t>Durante los últimos 12 meses, ¿… recibió: primas, viáticos.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s-ES" dirty="0"/>
              <a:t>¿Cuál fue la ganancia neta o los honorarios netos de ... en esa actividad, negocio, profesión o finca, el mes pasado.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s-ES" dirty="0"/>
              <a:t>Solo para </a:t>
            </a:r>
            <a:r>
              <a:rPr lang="es-ES" b="1" dirty="0">
                <a:solidFill>
                  <a:schemeClr val="accent1"/>
                </a:solidFill>
              </a:rPr>
              <a:t>centros poblados área rural y dispersa</a:t>
            </a:r>
            <a:r>
              <a:rPr lang="es-ES" dirty="0"/>
              <a:t>: ¿cuál fue la ganancia neta del negocio o de la cosecha durante los últimos 12 meses?</a:t>
            </a:r>
          </a:p>
          <a:p>
            <a:pPr marL="1262063" indent="-342900" algn="just">
              <a:buFont typeface="Wingdings" panose="05000000000000000000" pitchFamily="2" charset="2"/>
              <a:buChar char="ü"/>
            </a:pPr>
            <a:r>
              <a:rPr lang="es-ES" dirty="0"/>
              <a:t>¿El mes pasado, ... recibió pagos por: arriendos o pensiones</a:t>
            </a:r>
          </a:p>
          <a:p>
            <a:pPr marL="1262063" indent="-342900" algn="just">
              <a:buFont typeface="Wingdings" panose="05000000000000000000" pitchFamily="2" charset="2"/>
              <a:buChar char="ü"/>
            </a:pPr>
            <a:r>
              <a:rPr lang="es-ES" dirty="0"/>
              <a:t>Durante los últimos 12 meses, ¿... recibió algún ingreso por concepto de ayudas en dinero proveniente de otros hogares (padres, hijos, familiares, amigos)?</a:t>
            </a:r>
          </a:p>
          <a:p>
            <a:pPr marL="1262063" indent="-342900" algn="just">
              <a:buFont typeface="Wingdings" panose="05000000000000000000" pitchFamily="2" charset="2"/>
              <a:buChar char="ü"/>
            </a:pPr>
            <a:r>
              <a:rPr lang="es-ES" dirty="0"/>
              <a:t>Durante los últimos 12 meses, ¿... recibió algún ingreso por concepto de ayudas en dinero proveniente de instituciones públicas o privadas?</a:t>
            </a:r>
          </a:p>
          <a:p>
            <a:pPr marL="1262063" indent="-342900" algn="just">
              <a:buFont typeface="Wingdings" panose="05000000000000000000" pitchFamily="2" charset="2"/>
              <a:buChar char="ü"/>
            </a:pPr>
            <a:r>
              <a:rPr lang="es-ES" dirty="0"/>
              <a:t>Durante los últimos 12 meses, … recibió: intereses, CDT, ganancias, dividendos , cesantías, otros.</a:t>
            </a:r>
          </a:p>
        </p:txBody>
      </p:sp>
    </p:spTree>
    <p:extLst>
      <p:ext uri="{BB962C8B-B14F-4D97-AF65-F5344CB8AC3E}">
        <p14:creationId xmlns:p14="http://schemas.microsoft.com/office/powerpoint/2010/main" val="5562734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2C59D4F-EF78-43B6-B40C-235857593F03}"/>
              </a:ext>
            </a:extLst>
          </p:cNvPr>
          <p:cNvSpPr/>
          <p:nvPr/>
        </p:nvSpPr>
        <p:spPr>
          <a:xfrm>
            <a:off x="457200" y="348120"/>
            <a:ext cx="8280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>
                <a:solidFill>
                  <a:srgbClr val="000000"/>
                </a:solidFill>
                <a:latin typeface="Helvetica" panose="020B0604020202020204" pitchFamily="34" charset="0"/>
              </a:rPr>
              <a:t>CAPÍTULO I. USO DEL TIEMPO (para personas de 10 años y más)</a:t>
            </a:r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9AA1A2A-F2C5-455A-B948-06F90B34A367}"/>
              </a:ext>
            </a:extLst>
          </p:cNvPr>
          <p:cNvSpPr/>
          <p:nvPr/>
        </p:nvSpPr>
        <p:spPr>
          <a:xfrm>
            <a:off x="457200" y="957943"/>
            <a:ext cx="82804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>
                <a:latin typeface="+mj-lt"/>
              </a:rPr>
              <a:t>Las actividades de uso del tiempo abordadas en la ENUT debían cumplir con algunos criterios: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sz="2000" b="1" dirty="0">
                <a:solidFill>
                  <a:schemeClr val="accent5"/>
                </a:solidFill>
                <a:latin typeface="+mj-lt"/>
              </a:rPr>
              <a:t>Homogéneas</a:t>
            </a:r>
            <a:r>
              <a:rPr lang="es-ES" dirty="0">
                <a:latin typeface="+mj-lt"/>
              </a:rPr>
              <a:t>: </a:t>
            </a:r>
            <a:r>
              <a:rPr lang="es-ES" dirty="0"/>
              <a:t>las preguntas deben hacer referencia a la realización de una actividad y al tiempo en horas y minutos dedicado a la misma.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s-ES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sz="2000" b="1" dirty="0">
                <a:solidFill>
                  <a:schemeClr val="accent5"/>
                </a:solidFill>
                <a:latin typeface="+mj-lt"/>
              </a:rPr>
              <a:t>Exhaustivas</a:t>
            </a:r>
            <a:r>
              <a:rPr lang="es-ES" sz="2000" dirty="0"/>
              <a:t>: </a:t>
            </a:r>
            <a:r>
              <a:rPr lang="es-ES" dirty="0"/>
              <a:t>las preguntas deben cubrir la totalidad de los elementos del universo.</a:t>
            </a:r>
          </a:p>
          <a:p>
            <a:r>
              <a:rPr lang="es-ES" dirty="0"/>
              <a:t>		</a:t>
            </a:r>
            <a:r>
              <a:rPr lang="es-ES" dirty="0" err="1"/>
              <a:t>Ej</a:t>
            </a:r>
            <a:r>
              <a:rPr lang="es-ES" dirty="0"/>
              <a:t>: Otras actividades comunitarias y de voluntariado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s-ES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sz="2000" b="1" dirty="0">
                <a:solidFill>
                  <a:schemeClr val="accent5"/>
                </a:solidFill>
                <a:latin typeface="+mj-lt"/>
              </a:rPr>
              <a:t>Mutuamente excluyentes</a:t>
            </a:r>
            <a:r>
              <a:rPr lang="es-ES" dirty="0">
                <a:latin typeface="+mj-lt"/>
              </a:rPr>
              <a:t>: las </a:t>
            </a:r>
            <a:r>
              <a:rPr lang="es-ES" dirty="0"/>
              <a:t>actividades pertenecen a una y solo una categoría de un mismo nivel. </a:t>
            </a:r>
          </a:p>
          <a:p>
            <a:pPr lvl="1"/>
            <a:r>
              <a:rPr lang="es-ES" dirty="0">
                <a:latin typeface="+mj-lt"/>
              </a:rPr>
              <a:t>		</a:t>
            </a:r>
            <a:r>
              <a:rPr lang="es-ES" dirty="0" err="1">
                <a:latin typeface="+mj-lt"/>
              </a:rPr>
              <a:t>Ej</a:t>
            </a:r>
            <a:r>
              <a:rPr lang="es-ES" dirty="0">
                <a:latin typeface="+mj-lt"/>
              </a:rPr>
              <a:t>: Guardar cama por alguna enfermedad o limitación (excluya tiempo 		de dormir).</a:t>
            </a:r>
            <a:endParaRPr lang="en-GB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483427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9B3AE68-DA4F-4338-9546-97B2A6DC9D2E}"/>
              </a:ext>
            </a:extLst>
          </p:cNvPr>
          <p:cNvSpPr/>
          <p:nvPr/>
        </p:nvSpPr>
        <p:spPr>
          <a:xfrm>
            <a:off x="1059543" y="433963"/>
            <a:ext cx="725714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b="1" dirty="0">
                <a:solidFill>
                  <a:srgbClr val="000000"/>
                </a:solidFill>
                <a:latin typeface="+mj-lt"/>
              </a:rPr>
              <a:t>CAPÍTULO I. USO DEL TIEMPO (para personas de 10 años y más)</a:t>
            </a:r>
            <a:endParaRPr lang="en-GB" sz="2000" dirty="0">
              <a:latin typeface="+mj-lt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803275C-30F5-42E0-A46E-7476A549B3D5}"/>
              </a:ext>
            </a:extLst>
          </p:cNvPr>
          <p:cNvSpPr/>
          <p:nvPr/>
        </p:nvSpPr>
        <p:spPr>
          <a:xfrm>
            <a:off x="431800" y="1085882"/>
            <a:ext cx="8280400" cy="50353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dirty="0"/>
              <a:t>Actividades de cuidado personal: dormir, comer, asearse… descansar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dirty="0"/>
              <a:t>Suministro de alimentos: preparar comida, lavar loza, llevar comida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dirty="0"/>
              <a:t>Mantenimiento de vestuario: lavar, reparar, llevar ropa y calzado.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dirty="0"/>
              <a:t>Limpieza y mantenimiento del hogar: barrer, asear, cuidado de plantas y mascotas, traer agua o combustible.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dirty="0"/>
              <a:t>Construcción o reparación de la vivienda.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dirty="0"/>
              <a:t>Compras y administración de este hogar: trámites, pagos, cobro de subsidios.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dirty="0"/>
              <a:t>Estar pendiente… de quien?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es-ES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es-ES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es-ES" dirty="0"/>
          </a:p>
          <a:p>
            <a:pPr marL="1436688">
              <a:lnSpc>
                <a:spcPct val="150000"/>
              </a:lnSpc>
            </a:pPr>
            <a:r>
              <a:rPr lang="es-ES" dirty="0"/>
              <a:t>¿Cuáles actividades realizaba... mientras estaba pendiente? </a:t>
            </a:r>
            <a:endParaRPr lang="en-GB" dirty="0">
              <a:latin typeface="+mj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4020963-1FFC-4F14-8686-8415062E22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7887" y="3972409"/>
            <a:ext cx="3030284" cy="1741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4958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9B3AE68-DA4F-4338-9546-97B2A6DC9D2E}"/>
              </a:ext>
            </a:extLst>
          </p:cNvPr>
          <p:cNvSpPr/>
          <p:nvPr/>
        </p:nvSpPr>
        <p:spPr>
          <a:xfrm>
            <a:off x="1059543" y="433963"/>
            <a:ext cx="725714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b="1" dirty="0">
                <a:solidFill>
                  <a:srgbClr val="000000"/>
                </a:solidFill>
                <a:latin typeface="+mj-lt"/>
              </a:rPr>
              <a:t>CAPÍTULO I. USO DEL TIEMPO (para personas de 10 años y más)</a:t>
            </a:r>
            <a:endParaRPr lang="en-GB" sz="2000" dirty="0">
              <a:latin typeface="+mj-lt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803275C-30F5-42E0-A46E-7476A549B3D5}"/>
              </a:ext>
            </a:extLst>
          </p:cNvPr>
          <p:cNvSpPr/>
          <p:nvPr/>
        </p:nvSpPr>
        <p:spPr>
          <a:xfrm>
            <a:off x="431800" y="1085882"/>
            <a:ext cx="8280400" cy="46198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dirty="0"/>
              <a:t>Atención a personas menores de 5 años: jugar, leer, llevar al parque.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dirty="0"/>
              <a:t>Alimentar… a quien?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dirty="0"/>
              <a:t>Bañar y vestir… a quien?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dirty="0"/>
              <a:t>Dio tratamiento a enfermedades … a quien?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dirty="0"/>
              <a:t>Ayudó con sus tareas o trabajos escolares? … a quien?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dirty="0"/>
              <a:t>Acompañar a atenciones en salud … a quien? Tiempo de atención y traslado.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dirty="0"/>
              <a:t>Apoyo a las personas de su hogar?</a:t>
            </a:r>
          </a:p>
          <a:p>
            <a:pPr marL="1722438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dirty="0"/>
              <a:t>Oficios, construcciones, reparaciones, atención de personas para </a:t>
            </a:r>
            <a:r>
              <a:rPr lang="es-ES" b="1" dirty="0">
                <a:solidFill>
                  <a:schemeClr val="accent5"/>
                </a:solidFill>
              </a:rPr>
              <a:t>otros hogares</a:t>
            </a:r>
            <a:r>
              <a:rPr lang="es-ES" dirty="0"/>
              <a:t>?</a:t>
            </a:r>
          </a:p>
          <a:p>
            <a:pPr marL="1722438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dirty="0"/>
              <a:t>Trabajos comunitarios, participó en reuniones de asociaciones o hizo voluntariado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4020963-1FFC-4F14-8686-8415062E22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2116" y="1701525"/>
            <a:ext cx="2536798" cy="1458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8215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9B3AE68-DA4F-4338-9546-97B2A6DC9D2E}"/>
              </a:ext>
            </a:extLst>
          </p:cNvPr>
          <p:cNvSpPr/>
          <p:nvPr/>
        </p:nvSpPr>
        <p:spPr>
          <a:xfrm>
            <a:off x="1059543" y="433963"/>
            <a:ext cx="725714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b="1" dirty="0">
                <a:solidFill>
                  <a:schemeClr val="bg1"/>
                </a:solidFill>
                <a:latin typeface="+mj-lt"/>
              </a:rPr>
              <a:t>CAPÍTULO I. USO DEL TIEMPO (para personas de 10 años y más)</a:t>
            </a:r>
            <a:endParaRPr lang="en-GB" sz="20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803275C-30F5-42E0-A46E-7476A549B3D5}"/>
              </a:ext>
            </a:extLst>
          </p:cNvPr>
          <p:cNvSpPr/>
          <p:nvPr/>
        </p:nvSpPr>
        <p:spPr>
          <a:xfrm>
            <a:off x="431800" y="1085882"/>
            <a:ext cx="8280400" cy="14296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sz="2000" b="1" dirty="0">
                <a:solidFill>
                  <a:schemeClr val="bg1"/>
                </a:solidFill>
                <a:latin typeface="+mj-lt"/>
              </a:rPr>
              <a:t>Plantó, cosechó, cuidó animales o realizó otras actividades agropecuarias o de minería, para beneficio de este hogar y para otros hogares: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en-GB" sz="20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A964944-758F-406C-AB1E-70894DAF9AD2}"/>
              </a:ext>
            </a:extLst>
          </p:cNvPr>
          <p:cNvSpPr/>
          <p:nvPr/>
        </p:nvSpPr>
        <p:spPr>
          <a:xfrm>
            <a:off x="2198914" y="2241816"/>
            <a:ext cx="611777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 dirty="0">
                <a:solidFill>
                  <a:schemeClr val="bg1"/>
                </a:solidFill>
                <a:latin typeface="+mj-lt"/>
              </a:rPr>
              <a:t>Plantar, regar, abonar, deshierbar o cosechar en una huerta casera o cultivo destinado solo para el consumo de este hogar.	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 dirty="0">
                <a:solidFill>
                  <a:schemeClr val="bg1"/>
                </a:solidFill>
                <a:latin typeface="+mj-lt"/>
              </a:rPr>
              <a:t>Criar animales para el consumo de este hogar tales como: gallinas, cerdos, patos, conejos, etc., cazar o pescar animales para el consumo de este hogar.	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 dirty="0">
                <a:solidFill>
                  <a:schemeClr val="bg1"/>
                </a:solidFill>
                <a:latin typeface="+mj-lt"/>
              </a:rPr>
              <a:t>Plantar, regar, abonar, deshierbar o cosechar en cultivos destinados para la venta.	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 dirty="0">
                <a:solidFill>
                  <a:schemeClr val="bg1"/>
                </a:solidFill>
                <a:latin typeface="+mj-lt"/>
              </a:rPr>
              <a:t>Criar, cazar o pescar animales para la venta.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 dirty="0">
                <a:solidFill>
                  <a:schemeClr val="bg1"/>
                </a:solidFill>
                <a:latin typeface="+mj-lt"/>
              </a:rPr>
              <a:t>Ayudar en actividades de extracción de minerales como: oro, carbón, sal, etc.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 dirty="0">
                <a:solidFill>
                  <a:schemeClr val="bg1"/>
                </a:solidFill>
                <a:latin typeface="+mj-lt"/>
              </a:rPr>
              <a:t>Recoger leña para el uso de este hogar.	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 dirty="0">
                <a:solidFill>
                  <a:schemeClr val="bg1"/>
                </a:solidFill>
                <a:latin typeface="+mj-lt"/>
              </a:rPr>
              <a:t>Otra, ¿cuál?</a:t>
            </a:r>
          </a:p>
        </p:txBody>
      </p:sp>
    </p:spTree>
    <p:extLst>
      <p:ext uri="{BB962C8B-B14F-4D97-AF65-F5344CB8AC3E}">
        <p14:creationId xmlns:p14="http://schemas.microsoft.com/office/powerpoint/2010/main" val="31511010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515714" y="365472"/>
            <a:ext cx="811257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2200" b="1" dirty="0">
                <a:latin typeface="+mj-lt"/>
                <a:ea typeface="Open Sans" panose="020B0606030504020204" pitchFamily="34" charset="0"/>
                <a:cs typeface="Arial" panose="020B0604020202020204" pitchFamily="34" charset="0"/>
              </a:rPr>
              <a:t>Simulador para el </a:t>
            </a:r>
            <a:r>
              <a:rPr lang="es-CO" sz="2200" b="1" dirty="0" err="1">
                <a:latin typeface="+mj-lt"/>
                <a:ea typeface="Open Sans" panose="020B0606030504020204" pitchFamily="34" charset="0"/>
                <a:cs typeface="Arial" panose="020B0604020202020204" pitchFamily="34" charset="0"/>
              </a:rPr>
              <a:t>autorreconocimiento</a:t>
            </a:r>
            <a:r>
              <a:rPr lang="es-CO" sz="2200" b="1" dirty="0">
                <a:latin typeface="+mj-lt"/>
                <a:ea typeface="Open Sans" panose="020B0606030504020204" pitchFamily="34" charset="0"/>
                <a:cs typeface="Arial" panose="020B0604020202020204" pitchFamily="34" charset="0"/>
              </a:rPr>
              <a:t> del trabajo doméstico y de cuidado no remunerado</a:t>
            </a:r>
          </a:p>
        </p:txBody>
      </p:sp>
      <p:sp>
        <p:nvSpPr>
          <p:cNvPr id="4" name="3 Rectángulo"/>
          <p:cNvSpPr/>
          <p:nvPr/>
        </p:nvSpPr>
        <p:spPr>
          <a:xfrm>
            <a:off x="414529" y="1111734"/>
            <a:ext cx="811257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ea typeface="Open Sans" panose="020B0606030504020204" pitchFamily="34" charset="0"/>
                <a:cs typeface="Arial" panose="020B0604020202020204" pitchFamily="34" charset="0"/>
              </a:rPr>
              <a:t>Aplicación en línea mediante la cual las personas podrán calcular el tiempo y el aporte que hacen a su hogar y al país con las actividades domésticas que día a día realizan sin pago alguno. </a:t>
            </a:r>
            <a:r>
              <a:rPr lang="es-CO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ea typeface="Open Sans" panose="020B0606030504020204" pitchFamily="34" charset="0"/>
                <a:cs typeface="Arial" panose="020B0604020202020204" pitchFamily="34" charset="0"/>
                <a:hlinkClick r:id="rId2"/>
              </a:rPr>
              <a:t>https://sitios.dane.gov.co/SimuladorTDCNR/</a:t>
            </a:r>
            <a:r>
              <a:rPr lang="es-CO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2029C37-AB61-4EC1-935E-0903021891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5072" y="2255620"/>
            <a:ext cx="6551613" cy="3783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9576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A62BDD5-D057-4E4D-A8EC-97C2DE4FE3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207" y="1814286"/>
            <a:ext cx="8829522" cy="423817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F8E5413-AA23-433D-88A0-8D218120CF36}"/>
              </a:ext>
            </a:extLst>
          </p:cNvPr>
          <p:cNvSpPr/>
          <p:nvPr/>
        </p:nvSpPr>
        <p:spPr>
          <a:xfrm>
            <a:off x="2757816" y="805543"/>
            <a:ext cx="34251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rgbClr val="363636"/>
                </a:solidFill>
                <a:latin typeface="Open Sans"/>
              </a:rPr>
              <a:t>Data File: CAPITULO E. SALUD</a:t>
            </a:r>
            <a:endParaRPr lang="en-GB" b="1" i="0" dirty="0">
              <a:solidFill>
                <a:srgbClr val="363636"/>
              </a:solidFill>
              <a:effectLst/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35905207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E8FA0EE-8A30-443B-ACA4-054136300A62}"/>
              </a:ext>
            </a:extLst>
          </p:cNvPr>
          <p:cNvSpPr/>
          <p:nvPr/>
        </p:nvSpPr>
        <p:spPr>
          <a:xfrm>
            <a:off x="1059543" y="433963"/>
            <a:ext cx="725714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b="1" dirty="0">
                <a:solidFill>
                  <a:srgbClr val="000000"/>
                </a:solidFill>
                <a:latin typeface="+mj-lt"/>
              </a:rPr>
              <a:t>CAPÍTULO I. USO DEL TIEMPO (para personas de 10 años y más)</a:t>
            </a:r>
            <a:endParaRPr lang="en-GB" sz="2000" dirty="0">
              <a:latin typeface="+mj-lt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9ED48A9-6F4D-4094-BE63-85D314C97427}"/>
              </a:ext>
            </a:extLst>
          </p:cNvPr>
          <p:cNvSpPr/>
          <p:nvPr/>
        </p:nvSpPr>
        <p:spPr>
          <a:xfrm>
            <a:off x="431800" y="1085882"/>
            <a:ext cx="8280400" cy="25423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dirty="0"/>
              <a:t>Actividades de la vida social: asistir a bares, fiestas, eventos sociales.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dirty="0"/>
              <a:t>Actividad física: deporte, ejercicio, caminar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dirty="0"/>
              <a:t>Actividades recreativas, culturales o religiosas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dirty="0"/>
              <a:t>Uso de medios de comunicación: escuchar música, internet, videojuegos, lectura.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dirty="0"/>
              <a:t>Durante el día [...], ¿… realizó alguna(s) actividad(es) adicional(es)?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dirty="0"/>
              <a:t>¿Hizo algunas actividades al mismo tiempo?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9323FEE-3B8F-4960-8E9F-5583544E3C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5998" y="4008655"/>
            <a:ext cx="3045431" cy="182993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632216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E8FA0EE-8A30-443B-ACA4-054136300A62}"/>
              </a:ext>
            </a:extLst>
          </p:cNvPr>
          <p:cNvSpPr/>
          <p:nvPr/>
        </p:nvSpPr>
        <p:spPr>
          <a:xfrm>
            <a:off x="1059543" y="433963"/>
            <a:ext cx="725714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b="1" dirty="0">
                <a:solidFill>
                  <a:srgbClr val="000000"/>
                </a:solidFill>
                <a:latin typeface="+mj-lt"/>
              </a:rPr>
              <a:t>CAPÍTULO I. USO DEL TIEMPO (para personas de 10 años y más)</a:t>
            </a:r>
            <a:endParaRPr lang="en-GB" sz="2000" dirty="0">
              <a:latin typeface="+mj-lt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9ED48A9-6F4D-4094-BE63-85D314C97427}"/>
              </a:ext>
            </a:extLst>
          </p:cNvPr>
          <p:cNvSpPr/>
          <p:nvPr/>
        </p:nvSpPr>
        <p:spPr>
          <a:xfrm>
            <a:off x="431800" y="1085882"/>
            <a:ext cx="8280400" cy="37888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dirty="0"/>
              <a:t>Durante El día [...], ¿ocurrió alguna de las siguientes situaciones en la vida personal de … o en su hogar: Recibir una visita durante todo el día?</a:t>
            </a:r>
          </a:p>
          <a:p>
            <a:pPr marL="1349375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dirty="0"/>
              <a:t>Visitar amigos o familiares?</a:t>
            </a:r>
          </a:p>
          <a:p>
            <a:pPr marL="1349375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dirty="0"/>
              <a:t>Estar de vacaciones?</a:t>
            </a:r>
          </a:p>
          <a:p>
            <a:pPr marL="1349375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dirty="0"/>
              <a:t>Hacer una fiesta o evento?</a:t>
            </a:r>
          </a:p>
          <a:p>
            <a:pPr marL="1349375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dirty="0"/>
              <a:t>El fallecimiento de algún familiar o amigo?</a:t>
            </a:r>
          </a:p>
          <a:p>
            <a:pPr marL="1349375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dirty="0"/>
              <a:t>Estar todo el día fuera de su hogar por un viaje?</a:t>
            </a:r>
          </a:p>
          <a:p>
            <a:pPr marL="1349375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dirty="0"/>
              <a:t>Estar en paro o huelga?</a:t>
            </a:r>
          </a:p>
          <a:p>
            <a:pPr marL="1349375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dirty="0"/>
              <a:t>Otra situación? ¿cuál?____________________</a:t>
            </a:r>
          </a:p>
        </p:txBody>
      </p:sp>
    </p:spTree>
    <p:extLst>
      <p:ext uri="{BB962C8B-B14F-4D97-AF65-F5344CB8AC3E}">
        <p14:creationId xmlns:p14="http://schemas.microsoft.com/office/powerpoint/2010/main" val="30033325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B2A55FF-746A-4138-868C-C1A49BF0FC60}"/>
              </a:ext>
            </a:extLst>
          </p:cNvPr>
          <p:cNvSpPr txBox="1"/>
          <p:nvPr/>
        </p:nvSpPr>
        <p:spPr>
          <a:xfrm>
            <a:off x="1074057" y="2119086"/>
            <a:ext cx="699588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err="1">
                <a:solidFill>
                  <a:schemeClr val="bg1"/>
                </a:solidFill>
              </a:rPr>
              <a:t>Preguntas</a:t>
            </a:r>
            <a:r>
              <a:rPr lang="en-GB" sz="4000" b="1" dirty="0">
                <a:solidFill>
                  <a:schemeClr val="bg1"/>
                </a:solidFill>
              </a:rPr>
              <a:t> de </a:t>
            </a:r>
            <a:r>
              <a:rPr lang="en-GB" sz="4000" b="1" dirty="0" err="1">
                <a:solidFill>
                  <a:schemeClr val="bg1"/>
                </a:solidFill>
              </a:rPr>
              <a:t>percepción</a:t>
            </a:r>
            <a:r>
              <a:rPr lang="en-GB" sz="4000" b="1" dirty="0">
                <a:solidFill>
                  <a:schemeClr val="bg1"/>
                </a:solidFill>
              </a:rPr>
              <a:t> </a:t>
            </a:r>
            <a:r>
              <a:rPr lang="en-GB" sz="4000" b="1" dirty="0" err="1">
                <a:solidFill>
                  <a:schemeClr val="bg1"/>
                </a:solidFill>
              </a:rPr>
              <a:t>sobre</a:t>
            </a:r>
            <a:r>
              <a:rPr lang="en-GB" sz="4000" b="1" dirty="0">
                <a:solidFill>
                  <a:schemeClr val="bg1"/>
                </a:solidFill>
              </a:rPr>
              <a:t> los roles de </a:t>
            </a:r>
            <a:r>
              <a:rPr lang="en-GB" sz="4000" b="1" dirty="0" err="1">
                <a:solidFill>
                  <a:schemeClr val="bg1"/>
                </a:solidFill>
              </a:rPr>
              <a:t>género</a:t>
            </a:r>
            <a:endParaRPr lang="en-GB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84636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8259B53-7B5D-491E-B02A-95AE8793AF27}"/>
              </a:ext>
            </a:extLst>
          </p:cNvPr>
          <p:cNvSpPr/>
          <p:nvPr/>
        </p:nvSpPr>
        <p:spPr>
          <a:xfrm>
            <a:off x="544285" y="449721"/>
            <a:ext cx="283754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>
                <a:solidFill>
                  <a:srgbClr val="000000"/>
                </a:solidFill>
                <a:latin typeface="+mj-lt"/>
              </a:rPr>
              <a:t>Con respecto a las tareas domésticas en su hogar … considera que: </a:t>
            </a:r>
            <a:endParaRPr lang="en-GB" dirty="0">
              <a:latin typeface="+mj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995B55A-20EB-428C-B9B8-B376436746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897" y="1644782"/>
            <a:ext cx="3240000" cy="205008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8AA4C51-4C31-48BD-B09B-5D0FA9F19494}"/>
              </a:ext>
            </a:extLst>
          </p:cNvPr>
          <p:cNvSpPr/>
          <p:nvPr/>
        </p:nvSpPr>
        <p:spPr>
          <a:xfrm>
            <a:off x="4927451" y="777911"/>
            <a:ext cx="33643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>
                <a:solidFill>
                  <a:srgbClr val="000000"/>
                </a:solidFill>
                <a:latin typeface="+mj-lt"/>
              </a:rPr>
              <a:t>Considera … que durante el día…:</a:t>
            </a:r>
            <a:endParaRPr lang="en-GB" dirty="0">
              <a:latin typeface="+mj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7415B22-1028-415A-B58E-CA83DCB648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7451" y="1644782"/>
            <a:ext cx="3240000" cy="1562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4503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8259B53-7B5D-491E-B02A-95AE8793AF27}"/>
              </a:ext>
            </a:extLst>
          </p:cNvPr>
          <p:cNvSpPr/>
          <p:nvPr/>
        </p:nvSpPr>
        <p:spPr>
          <a:xfrm>
            <a:off x="544285" y="1188385"/>
            <a:ext cx="367226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/>
              <a:t>En una escala de 1 a 4 </a:t>
            </a:r>
          </a:p>
          <a:p>
            <a:r>
              <a:rPr lang="es-ES" b="1" dirty="0"/>
              <a:t>(siendo 1 muy en desacuerdo y 4 muy de acuerdo), ¿qué tan de acuerdo está… con respecto a las siguientes afirmaciones:</a:t>
            </a:r>
            <a:endParaRPr lang="en-GB" dirty="0">
              <a:latin typeface="+mj-l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A34FF6C-B398-4B96-BA1E-DCABF5D190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2416" y="449721"/>
            <a:ext cx="2834127" cy="6294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5908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5A2968D-9F49-8E48-81F3-A310968133E7}"/>
              </a:ext>
            </a:extLst>
          </p:cNvPr>
          <p:cNvSpPr txBox="1"/>
          <p:nvPr/>
        </p:nvSpPr>
        <p:spPr>
          <a:xfrm>
            <a:off x="3365500" y="4165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" name="3 Marcador de contenido"/>
          <p:cNvSpPr txBox="1">
            <a:spLocks/>
          </p:cNvSpPr>
          <p:nvPr/>
        </p:nvSpPr>
        <p:spPr>
          <a:xfrm>
            <a:off x="300038" y="2415135"/>
            <a:ext cx="6071733" cy="15139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95300" lvl="1" indent="0">
              <a:spcBef>
                <a:spcPts val="300"/>
              </a:spcBef>
              <a:buClr>
                <a:schemeClr val="accent6">
                  <a:lumMod val="75000"/>
                </a:schemeClr>
              </a:buClr>
              <a:buNone/>
            </a:pPr>
            <a:endParaRPr lang="es-ES" sz="20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95300" lvl="1" indent="0">
              <a:spcBef>
                <a:spcPts val="300"/>
              </a:spcBef>
              <a:buClr>
                <a:schemeClr val="accent6">
                  <a:lumMod val="75000"/>
                </a:schemeClr>
              </a:buClr>
              <a:buNone/>
            </a:pPr>
            <a:endParaRPr lang="es-ES" sz="20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95300" lvl="1" indent="0" algn="ctr">
              <a:spcBef>
                <a:spcPts val="300"/>
              </a:spcBef>
              <a:buClr>
                <a:schemeClr val="accent6">
                  <a:lumMod val="75000"/>
                </a:schemeClr>
              </a:buClr>
              <a:buNone/>
            </a:pPr>
            <a:r>
              <a:rPr lang="es-ES" sz="4000" b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Gracias!</a:t>
            </a:r>
            <a:endParaRPr lang="es-ES" sz="40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3009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E8447E4-FEB1-490A-A0C5-EAC9F5970CC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3378" t="5912"/>
          <a:stretch/>
        </p:blipFill>
        <p:spPr>
          <a:xfrm>
            <a:off x="130629" y="1233565"/>
            <a:ext cx="2880000" cy="523337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88AA255-FC2C-43D1-945E-BD4572DF5BAF}"/>
              </a:ext>
            </a:extLst>
          </p:cNvPr>
          <p:cNvSpPr/>
          <p:nvPr/>
        </p:nvSpPr>
        <p:spPr>
          <a:xfrm>
            <a:off x="188484" y="328489"/>
            <a:ext cx="307702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600" b="1" dirty="0">
                <a:solidFill>
                  <a:srgbClr val="000000"/>
                </a:solidFill>
                <a:latin typeface="+mj-lt"/>
              </a:rPr>
              <a:t>¿A… le han diagnosticado alguna de estas enfermedades o problemas de salud: </a:t>
            </a:r>
            <a:endParaRPr lang="en-GB" sz="1600" dirty="0">
              <a:latin typeface="+mj-lt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4DDFD50-3664-4276-9269-D9C5179E6AEA}"/>
              </a:ext>
            </a:extLst>
          </p:cNvPr>
          <p:cNvSpPr/>
          <p:nvPr/>
        </p:nvSpPr>
        <p:spPr>
          <a:xfrm>
            <a:off x="3392273" y="409936"/>
            <a:ext cx="250371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600" b="1" dirty="0">
                <a:solidFill>
                  <a:srgbClr val="000000"/>
                </a:solidFill>
                <a:latin typeface="+mj-lt"/>
              </a:rPr>
              <a:t>¿… tiene alguna limitación permanente para:</a:t>
            </a:r>
            <a:endParaRPr lang="en-GB" sz="1600" b="1" dirty="0">
              <a:solidFill>
                <a:srgbClr val="000000"/>
              </a:solidFill>
              <a:latin typeface="+mj-lt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CDC7830-B3ED-42E3-87E3-74815F8779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9886" y="1567390"/>
            <a:ext cx="2880000" cy="4278857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84F8774-82E5-45E9-963F-ADFF9AC0DCAF}"/>
              </a:ext>
            </a:extLst>
          </p:cNvPr>
          <p:cNvSpPr/>
          <p:nvPr/>
        </p:nvSpPr>
        <p:spPr>
          <a:xfrm>
            <a:off x="6069143" y="202907"/>
            <a:ext cx="292729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400" b="1" dirty="0">
                <a:solidFill>
                  <a:srgbClr val="000000"/>
                </a:solidFill>
                <a:latin typeface="+mj-lt"/>
              </a:rPr>
              <a:t>¿Cómo afecta(n) esta(s) limitación(es) la capacidad de … para trabajar, estudiar o realizar sus actividades cotidianas?</a:t>
            </a:r>
            <a:endParaRPr lang="en-GB" sz="1400" b="1" dirty="0">
              <a:solidFill>
                <a:srgbClr val="000000"/>
              </a:solidFill>
              <a:latin typeface="+mj-lt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DD2B73C-6AAD-428B-B173-AD0E6BC1D5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3374" y="1120077"/>
            <a:ext cx="2880000" cy="146963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E760205-83F0-4154-B4E8-C96664B2E87C}"/>
              </a:ext>
            </a:extLst>
          </p:cNvPr>
          <p:cNvSpPr/>
          <p:nvPr/>
        </p:nvSpPr>
        <p:spPr>
          <a:xfrm>
            <a:off x="6069143" y="2717057"/>
            <a:ext cx="292729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400" b="1" dirty="0">
                <a:solidFill>
                  <a:srgbClr val="000000"/>
                </a:solidFill>
                <a:latin typeface="+mj-lt"/>
              </a:rPr>
              <a:t>El día [...], ¿… recibió atención médica u odontológica? (citas de control, urgencias, terapias, rehabilitaciones, exámenes diagnósticos o de laboratorio, etc.)</a:t>
            </a:r>
            <a:endParaRPr lang="en-GB" sz="1400" b="1" dirty="0">
              <a:solidFill>
                <a:srgbClr val="000000"/>
              </a:solidFill>
              <a:latin typeface="+mj-lt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50CA7F2-B3D0-4EAB-8ED3-1537FE37515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33374" y="4149750"/>
            <a:ext cx="2880000" cy="2524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1435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E760205-83F0-4154-B4E8-C96664B2E87C}"/>
              </a:ext>
            </a:extLst>
          </p:cNvPr>
          <p:cNvSpPr/>
          <p:nvPr/>
        </p:nvSpPr>
        <p:spPr>
          <a:xfrm>
            <a:off x="2730857" y="830200"/>
            <a:ext cx="3829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600" b="1" dirty="0">
                <a:solidFill>
                  <a:srgbClr val="000000"/>
                </a:solidFill>
                <a:latin typeface="+mj-lt"/>
              </a:rPr>
              <a:t>El día [...], ¿… recibió atención médica u odontológica? (citas de control, urgencias, terapias, rehabilitaciones, exámenes diagnósticos o de laboratorio, etc.)</a:t>
            </a:r>
            <a:endParaRPr lang="en-GB" sz="1600" b="1" dirty="0">
              <a:solidFill>
                <a:srgbClr val="000000"/>
              </a:solidFill>
              <a:latin typeface="+mj-lt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50CA7F2-B3D0-4EAB-8ED3-1537FE3751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5773" y="2166777"/>
            <a:ext cx="4084683" cy="358040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7490647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64D4EBE-F76C-4308-B754-3FEABF00A5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54" y="1265552"/>
            <a:ext cx="8711289" cy="478216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F94EB63-57B7-4B15-AF55-711099BE06DC}"/>
              </a:ext>
            </a:extLst>
          </p:cNvPr>
          <p:cNvSpPr/>
          <p:nvPr/>
        </p:nvSpPr>
        <p:spPr>
          <a:xfrm>
            <a:off x="7939313" y="1211512"/>
            <a:ext cx="1028627" cy="3693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86F088E-2C96-4007-A28D-8FF8F1394952}"/>
              </a:ext>
            </a:extLst>
          </p:cNvPr>
          <p:cNvSpPr/>
          <p:nvPr/>
        </p:nvSpPr>
        <p:spPr>
          <a:xfrm>
            <a:off x="1726255" y="202006"/>
            <a:ext cx="672737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b="1" dirty="0">
                <a:solidFill>
                  <a:srgbClr val="363636"/>
                </a:solidFill>
                <a:latin typeface="Open Sans"/>
              </a:rPr>
              <a:t>Data File: CAPITULO F. CUIDADO DE LOS NINOS Y NINAS MENORES DE 5</a:t>
            </a:r>
            <a:endParaRPr lang="en-GB" sz="1400" b="1" i="0" dirty="0">
              <a:solidFill>
                <a:srgbClr val="363636"/>
              </a:solidFill>
              <a:effectLst/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1712640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F94EB63-57B7-4B15-AF55-711099BE06DC}"/>
              </a:ext>
            </a:extLst>
          </p:cNvPr>
          <p:cNvSpPr/>
          <p:nvPr/>
        </p:nvSpPr>
        <p:spPr>
          <a:xfrm>
            <a:off x="7939313" y="1211512"/>
            <a:ext cx="1028627" cy="3693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86F088E-2C96-4007-A28D-8FF8F1394952}"/>
              </a:ext>
            </a:extLst>
          </p:cNvPr>
          <p:cNvSpPr/>
          <p:nvPr/>
        </p:nvSpPr>
        <p:spPr>
          <a:xfrm>
            <a:off x="1726255" y="202006"/>
            <a:ext cx="672737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b="1" dirty="0">
                <a:solidFill>
                  <a:srgbClr val="363636"/>
                </a:solidFill>
                <a:latin typeface="Open Sans"/>
              </a:rPr>
              <a:t>Data File: CAPITULO F. CUIDADO DE LOS NINOS Y NINAS MENORES DE 5</a:t>
            </a:r>
            <a:endParaRPr lang="en-GB" sz="1400" b="1" i="0" dirty="0">
              <a:solidFill>
                <a:srgbClr val="363636"/>
              </a:solidFill>
              <a:effectLst/>
              <a:latin typeface="Open San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2FF6A48-66F8-43E9-8779-8CA70932CA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235" y="633897"/>
            <a:ext cx="7743591" cy="6080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8293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5E872BFD-C1F2-4A31-AE72-7249689493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203" y="1013823"/>
            <a:ext cx="8695593" cy="5024120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61EBDA9E-B686-48A2-87B5-2B6A5632858B}"/>
              </a:ext>
            </a:extLst>
          </p:cNvPr>
          <p:cNvSpPr/>
          <p:nvPr/>
        </p:nvSpPr>
        <p:spPr>
          <a:xfrm>
            <a:off x="1726255" y="202006"/>
            <a:ext cx="672737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b="1" dirty="0">
                <a:solidFill>
                  <a:srgbClr val="363636"/>
                </a:solidFill>
                <a:latin typeface="Open Sans"/>
              </a:rPr>
              <a:t>Data File: CAPITULO F. CUIDADO DE LOS NINOS Y NINAS MENORES DE 5</a:t>
            </a:r>
            <a:endParaRPr lang="en-GB" sz="1400" b="1" i="0" dirty="0">
              <a:solidFill>
                <a:srgbClr val="363636"/>
              </a:solidFill>
              <a:effectLst/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41823897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E494606-6C21-4EB3-A7A8-796DA6E6E9D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6084"/>
          <a:stretch/>
        </p:blipFill>
        <p:spPr>
          <a:xfrm>
            <a:off x="116642" y="691311"/>
            <a:ext cx="8316157" cy="537223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572DCAC-BDB7-4293-90C8-35093670DEF0}"/>
              </a:ext>
            </a:extLst>
          </p:cNvPr>
          <p:cNvSpPr/>
          <p:nvPr/>
        </p:nvSpPr>
        <p:spPr>
          <a:xfrm>
            <a:off x="1726255" y="202006"/>
            <a:ext cx="672737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b="1" dirty="0">
                <a:solidFill>
                  <a:srgbClr val="363636"/>
                </a:solidFill>
                <a:latin typeface="Open Sans"/>
              </a:rPr>
              <a:t>Data File: CAPITULO F. CUIDADO DE LOS NINOS Y NINAS MENORES DE 5</a:t>
            </a:r>
            <a:endParaRPr lang="en-GB" sz="1400" b="1" i="0" dirty="0">
              <a:solidFill>
                <a:srgbClr val="363636"/>
              </a:solidFill>
              <a:effectLst/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14017276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572DCAC-BDB7-4293-90C8-35093670DEF0}"/>
              </a:ext>
            </a:extLst>
          </p:cNvPr>
          <p:cNvSpPr/>
          <p:nvPr/>
        </p:nvSpPr>
        <p:spPr>
          <a:xfrm>
            <a:off x="1726255" y="202006"/>
            <a:ext cx="672737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b="1" dirty="0">
                <a:solidFill>
                  <a:srgbClr val="363636"/>
                </a:solidFill>
                <a:latin typeface="Open Sans"/>
              </a:rPr>
              <a:t>Data File: CAPITULO F. CUIDADO DE LOS NINOS Y NINAS MENORES DE 5</a:t>
            </a:r>
            <a:endParaRPr lang="en-GB" sz="1400" b="1" i="0" dirty="0">
              <a:solidFill>
                <a:srgbClr val="363636"/>
              </a:solidFill>
              <a:effectLst/>
              <a:latin typeface="Open San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661293C-A09F-49BA-8919-B8E7E3E97C0A}"/>
              </a:ext>
            </a:extLst>
          </p:cNvPr>
          <p:cNvSpPr/>
          <p:nvPr/>
        </p:nvSpPr>
        <p:spPr>
          <a:xfrm>
            <a:off x="319314" y="986527"/>
            <a:ext cx="296091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400" b="1" dirty="0">
                <a:solidFill>
                  <a:srgbClr val="000000"/>
                </a:solidFill>
                <a:latin typeface="Helvetica" panose="020B0604020202020204" pitchFamily="34" charset="0"/>
              </a:rPr>
              <a:t>¿Por qué motivo principal… no asistió el día […] a la institución educativa?</a:t>
            </a:r>
            <a:endParaRPr lang="en-GB" sz="1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6DA1FEF-73D4-4549-98BA-74D7EE2AA3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2540" y="2123892"/>
            <a:ext cx="3682468" cy="391083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2A1B0F1-5166-495F-BD81-2B4DD8A627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503" y="2063812"/>
            <a:ext cx="3594726" cy="397091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CCB1B54-3A91-4276-9DD6-5DCB1D66E268}"/>
              </a:ext>
            </a:extLst>
          </p:cNvPr>
          <p:cNvSpPr/>
          <p:nvPr/>
        </p:nvSpPr>
        <p:spPr>
          <a:xfrm>
            <a:off x="5715000" y="1029848"/>
            <a:ext cx="2286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400" b="1" dirty="0">
                <a:solidFill>
                  <a:srgbClr val="000000"/>
                </a:solidFill>
                <a:latin typeface="Helvetica" panose="020B0604020202020204" pitchFamily="34" charset="0"/>
              </a:rPr>
              <a:t>¿En qué nivel está matriculado... y qué grado o año cursa?</a:t>
            </a:r>
            <a:endParaRPr lang="en-GB" sz="1400" b="1" dirty="0">
              <a:solidFill>
                <a:srgbClr val="000000"/>
              </a:solidFill>
              <a:latin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4699507"/>
      </p:ext>
    </p:extLst>
  </p:cSld>
  <p:clrMapOvr>
    <a:masterClrMapping/>
  </p:clrMapOvr>
</p:sld>
</file>

<file path=ppt/theme/theme1.xml><?xml version="1.0" encoding="utf-8"?>
<a:theme xmlns:a="http://schemas.openxmlformats.org/drawingml/2006/main" name="ESTILO 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ESTILO 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14692</TotalTime>
  <Words>1546</Words>
  <Application>Microsoft Office PowerPoint</Application>
  <PresentationFormat>On-screen Show (4:3)</PresentationFormat>
  <Paragraphs>126</Paragraphs>
  <Slides>25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Arial</vt:lpstr>
      <vt:lpstr>Calibri</vt:lpstr>
      <vt:lpstr>Helvetica</vt:lpstr>
      <vt:lpstr>Open Sans</vt:lpstr>
      <vt:lpstr>Wingdings</vt:lpstr>
      <vt:lpstr>ESTILO 1</vt:lpstr>
      <vt:lpstr>ESTILO 2</vt:lpstr>
      <vt:lpstr>Encuesta Nacional de Uso del tiempo: antecedentes y descripción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Usuario de Microsoft Office</dc:creator>
  <cp:lastModifiedBy>Paola García</cp:lastModifiedBy>
  <cp:revision>90</cp:revision>
  <dcterms:created xsi:type="dcterms:W3CDTF">2019-05-21T04:55:41Z</dcterms:created>
  <dcterms:modified xsi:type="dcterms:W3CDTF">2020-02-29T07:12:10Z</dcterms:modified>
</cp:coreProperties>
</file>