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1"/>
    <p:sldMasterId id="2147483692" r:id="rId2"/>
  </p:sldMasterIdLst>
  <p:notesMasterIdLst>
    <p:notesMasterId r:id="rId20"/>
  </p:notesMasterIdLst>
  <p:sldIdLst>
    <p:sldId id="283" r:id="rId3"/>
    <p:sldId id="257" r:id="rId4"/>
    <p:sldId id="284" r:id="rId5"/>
    <p:sldId id="273" r:id="rId6"/>
    <p:sldId id="304" r:id="rId7"/>
    <p:sldId id="314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5" r:id="rId16"/>
    <p:sldId id="324" r:id="rId17"/>
    <p:sldId id="323" r:id="rId18"/>
    <p:sldId id="262" r:id="rId19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7890"/>
    <a:srgbClr val="BE7D7B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07" autoAdjust="0"/>
  </p:normalViewPr>
  <p:slideViewPr>
    <p:cSldViewPr snapToGrid="0" snapToObjects="1">
      <p:cViewPr varScale="1">
        <p:scale>
          <a:sx n="64" d="100"/>
          <a:sy n="64" d="100"/>
        </p:scale>
        <p:origin x="14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CD57D-CA6F-42CF-A0F8-A9D3FD639EAF}" type="datetimeFigureOut">
              <a:rPr lang="en-US" smtClean="0"/>
              <a:t>2/29/2020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A99C6-EDD1-480D-A9C6-6C66C12821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853E709-9941-4977-9A96-64D41BC5A572}" type="slidenum">
              <a:rPr lang="es-CO" smtClean="0"/>
              <a:pPr/>
              <a:t>3</a:t>
            </a:fld>
            <a:endParaRPr lang="es-CO"/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49813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0165" tIns="40083" rIns="80165" bIns="40083" anchor="ctr"/>
          <a:lstStyle/>
          <a:p>
            <a:endParaRPr lang="es-ES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2567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708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53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913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62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3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233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4"/>
            <a:ext cx="9144000" cy="685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91419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8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7799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6" r:id="rId2"/>
    <p:sldLayoutId id="2147483687" r:id="rId3"/>
    <p:sldLayoutId id="2147483688" r:id="rId4"/>
    <p:sldLayoutId id="2147483689" r:id="rId5"/>
    <p:sldLayoutId id="2147483682" r:id="rId6"/>
    <p:sldLayoutId id="2147483683" r:id="rId7"/>
    <p:sldLayoutId id="2147483684" r:id="rId8"/>
    <p:sldLayoutId id="2147483685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7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pgarciar@unal.edu.c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sp.presidencia.gov.co/Normativa/Leyes/Documents/ley141311112010.pdf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ne.gov.co/files/investigaciones/boletines/cuentas/ec/ResultadosFase1_02_14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261257" y="2451100"/>
            <a:ext cx="8621486" cy="1646237"/>
          </a:xfrm>
        </p:spPr>
        <p:txBody>
          <a:bodyPr/>
          <a:lstStyle/>
          <a:p>
            <a:r>
              <a:rPr lang="es-CO" sz="4000" dirty="0"/>
              <a:t>Encuesta Nacional de Uso del tiempo:</a:t>
            </a:r>
            <a:br>
              <a:rPr lang="es-CO" sz="4000" dirty="0"/>
            </a:br>
            <a:r>
              <a:rPr lang="es-CO" sz="4000" dirty="0"/>
              <a:t>antecedentes y descripción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442685" y="4062865"/>
            <a:ext cx="8258629" cy="1089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1600" dirty="0"/>
              <a:t>Andrea Paola García Ruiz</a:t>
            </a:r>
          </a:p>
          <a:p>
            <a:pPr marL="0" indent="0">
              <a:buNone/>
            </a:pPr>
            <a:r>
              <a:rPr lang="es-CO" sz="1600" dirty="0"/>
              <a:t>Economista, Master en Estudios Políticos Latinoamericanos. Universidad Nacional de Colombia</a:t>
            </a:r>
          </a:p>
          <a:p>
            <a:pPr marL="0" indent="0">
              <a:buNone/>
            </a:pPr>
            <a:r>
              <a:rPr lang="es-CO" sz="1600" dirty="0">
                <a:hlinkClick r:id="rId2"/>
              </a:rPr>
              <a:t>apgarciar@unal.edu.co</a:t>
            </a:r>
            <a:r>
              <a:rPr lang="es-CO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80090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F13DDD5-88FB-44D8-B9CD-579B47D22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230" y="814022"/>
            <a:ext cx="8697539" cy="52299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8462D54-75C8-4824-9F84-8A1382B938CA}"/>
              </a:ext>
            </a:extLst>
          </p:cNvPr>
          <p:cNvSpPr/>
          <p:nvPr/>
        </p:nvSpPr>
        <p:spPr>
          <a:xfrm>
            <a:off x="1879599" y="246521"/>
            <a:ext cx="5682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363636"/>
                </a:solidFill>
                <a:latin typeface="Open Sans"/>
              </a:rPr>
              <a:t>Data File: CAPITULO C. DATOS DEL HOGAR</a:t>
            </a:r>
            <a:endParaRPr lang="es-ES" b="1" i="0" dirty="0">
              <a:solidFill>
                <a:srgbClr val="363636"/>
              </a:solidFill>
              <a:effectLst/>
              <a:latin typeface="Open San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B8465A-E039-434C-B183-62CC9EBAB36A}"/>
              </a:ext>
            </a:extLst>
          </p:cNvPr>
          <p:cNvSpPr/>
          <p:nvPr/>
        </p:nvSpPr>
        <p:spPr>
          <a:xfrm>
            <a:off x="223230" y="5849257"/>
            <a:ext cx="4348770" cy="19472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894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462D54-75C8-4824-9F84-8A1382B938CA}"/>
              </a:ext>
            </a:extLst>
          </p:cNvPr>
          <p:cNvSpPr/>
          <p:nvPr/>
        </p:nvSpPr>
        <p:spPr>
          <a:xfrm>
            <a:off x="1879599" y="246521"/>
            <a:ext cx="5682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363636"/>
                </a:solidFill>
                <a:latin typeface="Open Sans"/>
              </a:rPr>
              <a:t>Data File: CAPITULO C. DATOS DEL HOGAR</a:t>
            </a:r>
            <a:endParaRPr lang="es-ES" b="1" i="0" dirty="0">
              <a:solidFill>
                <a:srgbClr val="363636"/>
              </a:solidFill>
              <a:effectLst/>
              <a:latin typeface="Open San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2591CD-5D6B-44A9-BD8B-C25EB7F39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59" y="1743593"/>
            <a:ext cx="8759000" cy="431256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CB8465A-E039-434C-B183-62CC9EBAB36A}"/>
              </a:ext>
            </a:extLst>
          </p:cNvPr>
          <p:cNvSpPr/>
          <p:nvPr/>
        </p:nvSpPr>
        <p:spPr>
          <a:xfrm>
            <a:off x="4619171" y="1643227"/>
            <a:ext cx="434877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5647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1F21F3-57DC-4EAA-815D-5143062F6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48" y="1058743"/>
            <a:ext cx="8716591" cy="497274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3DA0F9-B118-4BF6-AB23-C6E0718F1A40}"/>
              </a:ext>
            </a:extLst>
          </p:cNvPr>
          <p:cNvSpPr/>
          <p:nvPr/>
        </p:nvSpPr>
        <p:spPr>
          <a:xfrm>
            <a:off x="1879599" y="246521"/>
            <a:ext cx="5682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363636"/>
                </a:solidFill>
                <a:latin typeface="Open Sans"/>
              </a:rPr>
              <a:t>Data File: CAPITULO C. DATOS DEL HOGAR</a:t>
            </a:r>
            <a:endParaRPr lang="es-ES" b="1" i="0" dirty="0">
              <a:solidFill>
                <a:srgbClr val="363636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32997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1F21F3-57DC-4EAA-815D-5143062F62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1888"/>
          <a:stretch/>
        </p:blipFill>
        <p:spPr>
          <a:xfrm>
            <a:off x="141359" y="1853964"/>
            <a:ext cx="8716591" cy="9006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FDAA2D-DFF8-455C-A64C-A7F99BDB6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49" y="2692727"/>
            <a:ext cx="8688012" cy="33532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DB9C1EB-379E-4096-8A20-1C53890A7680}"/>
              </a:ext>
            </a:extLst>
          </p:cNvPr>
          <p:cNvSpPr/>
          <p:nvPr/>
        </p:nvSpPr>
        <p:spPr>
          <a:xfrm>
            <a:off x="1981199" y="615853"/>
            <a:ext cx="56823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363636"/>
                </a:solidFill>
                <a:latin typeface="Open Sans"/>
              </a:rPr>
              <a:t>Data File: CAPITULO C. DATOS DEL HOGAR</a:t>
            </a:r>
            <a:endParaRPr lang="es-ES" b="1" i="0" dirty="0">
              <a:solidFill>
                <a:srgbClr val="363636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915091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33E455-17B8-41B1-B572-9E09A5F02B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184"/>
          <a:stretch/>
        </p:blipFill>
        <p:spPr>
          <a:xfrm>
            <a:off x="111615" y="1451430"/>
            <a:ext cx="8920770" cy="21190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C7083B-EE16-4D6C-A0D7-1AE9C65D79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48" y="3570513"/>
            <a:ext cx="8856000" cy="2471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32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050D67-17FF-45C8-A65C-ACB7BA494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" t="2333" r="26779"/>
          <a:stretch/>
        </p:blipFill>
        <p:spPr>
          <a:xfrm>
            <a:off x="203201" y="667657"/>
            <a:ext cx="8534400" cy="53760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240746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4B28DC-4534-468C-A364-F21192A459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42" y="1103086"/>
            <a:ext cx="8891787" cy="496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789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A2968D-9F49-8E48-81F3-A310968133E7}"/>
              </a:ext>
            </a:extLst>
          </p:cNvPr>
          <p:cNvSpPr txBox="1"/>
          <p:nvPr/>
        </p:nvSpPr>
        <p:spPr>
          <a:xfrm>
            <a:off x="3365500" y="4165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3 Marcador de contenido"/>
          <p:cNvSpPr txBox="1">
            <a:spLocks/>
          </p:cNvSpPr>
          <p:nvPr/>
        </p:nvSpPr>
        <p:spPr>
          <a:xfrm>
            <a:off x="300038" y="2415135"/>
            <a:ext cx="6071733" cy="15139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95300" lvl="1" indent="0">
              <a:spcBef>
                <a:spcPts val="300"/>
              </a:spcBef>
              <a:buClr>
                <a:schemeClr val="accent6">
                  <a:lumMod val="75000"/>
                </a:schemeClr>
              </a:buClr>
              <a:buNone/>
            </a:pPr>
            <a:endParaRPr lang="es-E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5300" lvl="1" indent="0">
              <a:spcBef>
                <a:spcPts val="300"/>
              </a:spcBef>
              <a:buClr>
                <a:schemeClr val="accent6">
                  <a:lumMod val="75000"/>
                </a:schemeClr>
              </a:buClr>
              <a:buNone/>
            </a:pPr>
            <a:endParaRPr lang="es-ES" sz="2000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5300" lvl="1" indent="0" algn="ctr">
              <a:spcBef>
                <a:spcPts val="300"/>
              </a:spcBef>
              <a:buClr>
                <a:schemeClr val="accent6">
                  <a:lumMod val="75000"/>
                </a:schemeClr>
              </a:buClr>
              <a:buNone/>
            </a:pPr>
            <a:r>
              <a:rPr lang="es-ES" sz="40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s-ES" sz="40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00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ctrTitle" idx="4294967295"/>
          </p:nvPr>
        </p:nvSpPr>
        <p:spPr>
          <a:xfrm>
            <a:off x="515257" y="575355"/>
            <a:ext cx="8113486" cy="561975"/>
          </a:xfrm>
        </p:spPr>
        <p:txBody>
          <a:bodyPr>
            <a:noAutofit/>
          </a:bodyPr>
          <a:lstStyle/>
          <a:p>
            <a:r>
              <a:rPr lang="es-CO" sz="3000" b="1" dirty="0"/>
              <a:t>Ley 1413 de 2010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7F64EF-747D-43BD-9F9C-9E014AFD295F}"/>
              </a:ext>
            </a:extLst>
          </p:cNvPr>
          <p:cNvSpPr/>
          <p:nvPr/>
        </p:nvSpPr>
        <p:spPr>
          <a:xfrm>
            <a:off x="769255" y="1397675"/>
            <a:ext cx="77361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Por medio de la cual se regula la inclusión de la </a:t>
            </a:r>
            <a:r>
              <a:rPr lang="es-ES" sz="2400" b="1" dirty="0">
                <a:solidFill>
                  <a:schemeClr val="accent4"/>
                </a:solidFill>
              </a:rPr>
              <a:t>economía del cuidado </a:t>
            </a:r>
            <a:r>
              <a:rPr lang="es-ES" sz="2000" dirty="0"/>
              <a:t>en el </a:t>
            </a:r>
            <a:r>
              <a:rPr lang="es-ES" sz="2400" b="1" dirty="0">
                <a:solidFill>
                  <a:schemeClr val="accent5"/>
                </a:solidFill>
              </a:rPr>
              <a:t>sistema de cuentas nacionales </a:t>
            </a:r>
            <a:r>
              <a:rPr lang="es-ES" sz="2000" dirty="0"/>
              <a:t>con el objeto de medir la contribución de la mujer al desarrollo económico y social del país y como herramienta fundamental para la definición e implementación de políticas públicas. </a:t>
            </a:r>
            <a:endParaRPr lang="en-GB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1C015C-FB02-4DDA-A204-7BB6482CCB1C}"/>
              </a:ext>
            </a:extLst>
          </p:cNvPr>
          <p:cNvSpPr/>
          <p:nvPr/>
        </p:nvSpPr>
        <p:spPr>
          <a:xfrm>
            <a:off x="2249714" y="3459659"/>
            <a:ext cx="62556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/>
              <a:t>Art 4. Ámbito de aplicación: El DANE es responsable de coordinar el cumplimiento de la presente ley (…) Para ello deberá establecer los mecanismos para aplicar y actualizar una </a:t>
            </a:r>
            <a:r>
              <a:rPr lang="es-ES" sz="2400" b="1" dirty="0">
                <a:solidFill>
                  <a:schemeClr val="accent4"/>
                </a:solidFill>
              </a:rPr>
              <a:t>Encuesta de Uso del Tiempo</a:t>
            </a:r>
            <a:r>
              <a:rPr lang="es-ES" sz="2000" dirty="0"/>
              <a:t>, instrumento indispensable para obtener la información sobre </a:t>
            </a:r>
            <a:r>
              <a:rPr lang="es-ES" sz="2400" b="1" dirty="0">
                <a:solidFill>
                  <a:schemeClr val="accent5"/>
                </a:solidFill>
              </a:rPr>
              <a:t>Trabajo de Hogar No Remunerado</a:t>
            </a:r>
            <a:r>
              <a:rPr lang="es-ES" sz="2000" dirty="0"/>
              <a:t>. </a:t>
            </a:r>
            <a:endParaRPr lang="en-GB" sz="20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B5B25C0-C6DD-4CA8-BC6C-ABD0A57AE190}"/>
              </a:ext>
            </a:extLst>
          </p:cNvPr>
          <p:cNvSpPr/>
          <p:nvPr/>
        </p:nvSpPr>
        <p:spPr>
          <a:xfrm>
            <a:off x="1807028" y="5737086"/>
            <a:ext cx="66983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2"/>
              </a:rPr>
              <a:t>http://wsp.presidencia.gov.co/Normativa/Leyes/Documents/ley141311112010.pdf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69602571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143001" y="707209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350"/>
          </a:p>
        </p:txBody>
      </p:sp>
      <p:sp>
        <p:nvSpPr>
          <p:cNvPr id="6149" name="Rectangle 2"/>
          <p:cNvSpPr>
            <a:spLocks noChangeArrowheads="1"/>
          </p:cNvSpPr>
          <p:nvPr/>
        </p:nvSpPr>
        <p:spPr bwMode="auto">
          <a:xfrm>
            <a:off x="1143001" y="707209"/>
            <a:ext cx="184731" cy="30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 sz="135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8B3F5E-0EBD-4B36-BE8F-426B675641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4" y="1328893"/>
            <a:ext cx="8268470" cy="439812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849A413-83DA-4064-9158-D7DD9F80B6FE}"/>
              </a:ext>
            </a:extLst>
          </p:cNvPr>
          <p:cNvSpPr/>
          <p:nvPr/>
        </p:nvSpPr>
        <p:spPr>
          <a:xfrm>
            <a:off x="166913" y="5689126"/>
            <a:ext cx="88029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/>
              <a:t>Fuente: DANE; Dirección de Síntesis y Cuentas Nacionales (DSCN); Grupo Cuenta satélite de Economía del cuidado</a:t>
            </a:r>
            <a:endParaRPr lang="en-GB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F89C08-3D47-4F8B-B193-49395FC07100}"/>
              </a:ext>
            </a:extLst>
          </p:cNvPr>
          <p:cNvSpPr txBox="1"/>
          <p:nvPr/>
        </p:nvSpPr>
        <p:spPr>
          <a:xfrm>
            <a:off x="196810" y="943032"/>
            <a:ext cx="986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ENUT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8510AED-9712-4C08-8D83-1FE40431159C}"/>
              </a:ext>
            </a:extLst>
          </p:cNvPr>
          <p:cNvCxnSpPr>
            <a:cxnSpLocks/>
          </p:cNvCxnSpPr>
          <p:nvPr/>
        </p:nvCxnSpPr>
        <p:spPr>
          <a:xfrm>
            <a:off x="588695" y="1456599"/>
            <a:ext cx="654878" cy="12031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id="{7BB96CCC-2768-4A6C-84BF-06F55C3F04D6}"/>
              </a:ext>
            </a:extLst>
          </p:cNvPr>
          <p:cNvSpPr txBox="1">
            <a:spLocks/>
          </p:cNvSpPr>
          <p:nvPr/>
        </p:nvSpPr>
        <p:spPr>
          <a:xfrm>
            <a:off x="358203" y="257901"/>
            <a:ext cx="8113486" cy="561975"/>
          </a:xfr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000" b="1" dirty="0"/>
              <a:t>Conceptos básicos de trabajo</a:t>
            </a:r>
          </a:p>
        </p:txBody>
      </p:sp>
    </p:spTree>
    <p:extLst>
      <p:ext uri="{BB962C8B-B14F-4D97-AF65-F5344CB8AC3E}">
        <p14:creationId xmlns:p14="http://schemas.microsoft.com/office/powerpoint/2010/main" val="17062017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D730BAC-E8FF-4F82-8B48-C100CDE8F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36" b="30512"/>
          <a:stretch/>
        </p:blipFill>
        <p:spPr>
          <a:xfrm>
            <a:off x="1698171" y="272629"/>
            <a:ext cx="6951389" cy="536798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A616769-A20F-4F5D-B0A4-6E81C48BA770}"/>
              </a:ext>
            </a:extLst>
          </p:cNvPr>
          <p:cNvSpPr/>
          <p:nvPr/>
        </p:nvSpPr>
        <p:spPr>
          <a:xfrm>
            <a:off x="1618342" y="5660219"/>
            <a:ext cx="72779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hlinkClick r:id="rId3"/>
              </a:rPr>
              <a:t>https://www.dane.gov.co/files/investigaciones/boletines/cuentas/ec/ResultadosFase1_02_14.pdf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01203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27C98317-FCFD-483E-B46C-248F5C300E06}"/>
              </a:ext>
            </a:extLst>
          </p:cNvPr>
          <p:cNvSpPr txBox="1">
            <a:spLocks/>
          </p:cNvSpPr>
          <p:nvPr/>
        </p:nvSpPr>
        <p:spPr>
          <a:xfrm>
            <a:off x="358203" y="257901"/>
            <a:ext cx="8113486" cy="561975"/>
          </a:xfr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000" b="1" dirty="0"/>
              <a:t>Características básicas ENUT 2016-2017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815DED-72B7-4C04-91BC-913AF22BA077}"/>
              </a:ext>
            </a:extLst>
          </p:cNvPr>
          <p:cNvSpPr/>
          <p:nvPr/>
        </p:nvSpPr>
        <p:spPr>
          <a:xfrm>
            <a:off x="677517" y="1002173"/>
            <a:ext cx="7958483" cy="5205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rgbClr val="FFC000"/>
                </a:solidFill>
              </a:rPr>
              <a:t>Objetivo general:</a:t>
            </a:r>
            <a:r>
              <a:rPr lang="es-ES" sz="2000" dirty="0"/>
              <a:t> Generar información sobre el tiempo dedicado por la población de 10 años y más a actividades de trabajo y personales.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400" b="1" dirty="0">
                <a:solidFill>
                  <a:srgbClr val="FFC000"/>
                </a:solidFill>
              </a:rPr>
              <a:t>Objetivos específicos:</a:t>
            </a:r>
          </a:p>
          <a:p>
            <a:pPr marL="1074738" lvl="1" indent="-342900" algn="just" defTabSz="5365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Proporcionar información para la construcción de la cuenta satélite de </a:t>
            </a:r>
            <a:r>
              <a:rPr lang="es-ES" sz="2400" b="1" dirty="0">
                <a:solidFill>
                  <a:srgbClr val="FFC000"/>
                </a:solidFill>
              </a:rPr>
              <a:t>Economía del Cuidado</a:t>
            </a:r>
            <a:r>
              <a:rPr lang="es-ES" sz="2000" dirty="0"/>
              <a:t>.</a:t>
            </a:r>
          </a:p>
          <a:p>
            <a:pPr marL="1074738" lvl="1" indent="-342900" algn="just" defTabSz="5365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Producir información para la formulación, seguimiento y evaluación de la </a:t>
            </a:r>
            <a:r>
              <a:rPr lang="es-ES" sz="2400" b="1" dirty="0">
                <a:solidFill>
                  <a:srgbClr val="FFC000"/>
                </a:solidFill>
              </a:rPr>
              <a:t>política pública con enfoque de género</a:t>
            </a:r>
            <a:r>
              <a:rPr lang="es-ES" sz="2000" dirty="0"/>
              <a:t>.</a:t>
            </a:r>
          </a:p>
          <a:p>
            <a:pPr marL="1074738" lvl="1" indent="-342900" algn="just" defTabSz="53657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2000" dirty="0"/>
              <a:t>Proporcionar información para la formulación, seguimiento y evaluación de la política pública en temas relacionados con el </a:t>
            </a:r>
            <a:r>
              <a:rPr lang="es-ES" sz="2400" b="1" dirty="0">
                <a:solidFill>
                  <a:srgbClr val="FFC000"/>
                </a:solidFill>
              </a:rPr>
              <a:t>uso del tiempo</a:t>
            </a:r>
            <a:r>
              <a:rPr lang="es-E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2029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27C98317-FCFD-483E-B46C-248F5C300E06}"/>
              </a:ext>
            </a:extLst>
          </p:cNvPr>
          <p:cNvSpPr txBox="1">
            <a:spLocks/>
          </p:cNvSpPr>
          <p:nvPr/>
        </p:nvSpPr>
        <p:spPr>
          <a:xfrm>
            <a:off x="358203" y="257901"/>
            <a:ext cx="8113486" cy="561975"/>
          </a:xfr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O" sz="3000" b="1" dirty="0"/>
              <a:t>Características básicas ENUT 2016-2017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815DED-72B7-4C04-91BC-913AF22BA077}"/>
              </a:ext>
            </a:extLst>
          </p:cNvPr>
          <p:cNvSpPr/>
          <p:nvPr/>
        </p:nvSpPr>
        <p:spPr>
          <a:xfrm>
            <a:off x="358203" y="1002173"/>
            <a:ext cx="7736115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dirty="0"/>
              <a:t>Periodo de recolección: Septiembre-Agosto 2016-2017 (52 semanas)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dirty="0"/>
              <a:t>Población: personas de 10 años y más.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dirty="0"/>
              <a:t>Muestra: 44.999 hogares completos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8717AB-6BFE-4D1A-B5E4-CC4006A8BF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0205" y="2208003"/>
            <a:ext cx="3938026" cy="40057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2BC80C7-39BB-4417-97AA-4CABD0635764}"/>
              </a:ext>
            </a:extLst>
          </p:cNvPr>
          <p:cNvSpPr/>
          <p:nvPr/>
        </p:nvSpPr>
        <p:spPr>
          <a:xfrm>
            <a:off x="358203" y="2403625"/>
            <a:ext cx="4362002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s-ES" sz="2000" dirty="0"/>
              <a:t>Cobertura geográfica: Total nacional,  cabecera, centros poblados y rural disperso. Regiones:</a:t>
            </a:r>
          </a:p>
        </p:txBody>
      </p:sp>
    </p:spTree>
    <p:extLst>
      <p:ext uri="{BB962C8B-B14F-4D97-AF65-F5344CB8AC3E}">
        <p14:creationId xmlns:p14="http://schemas.microsoft.com/office/powerpoint/2010/main" val="86028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3DDA9B-41F9-4604-AA44-9E1AEC856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94" y="1049441"/>
            <a:ext cx="8688012" cy="5020376"/>
          </a:xfrm>
          <a:prstGeom prst="rect">
            <a:avLst/>
          </a:prstGeom>
        </p:spPr>
      </p:pic>
      <p:pic>
        <p:nvPicPr>
          <p:cNvPr id="5" name="Graphic 4" descr="Blind">
            <a:extLst>
              <a:ext uri="{FF2B5EF4-FFF2-40B4-BE49-F238E27FC236}">
                <a16:creationId xmlns:a16="http://schemas.microsoft.com/office/drawing/2014/main" id="{A8747A3F-B9F2-4BB7-A319-48932E81AD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1257" y="3084286"/>
            <a:ext cx="312057" cy="312057"/>
          </a:xfrm>
          <a:prstGeom prst="rect">
            <a:avLst/>
          </a:prstGeom>
        </p:spPr>
      </p:pic>
      <p:pic>
        <p:nvPicPr>
          <p:cNvPr id="6" name="Graphic 5" descr="Blind">
            <a:extLst>
              <a:ext uri="{FF2B5EF4-FFF2-40B4-BE49-F238E27FC236}">
                <a16:creationId xmlns:a16="http://schemas.microsoft.com/office/drawing/2014/main" id="{C549839C-90CE-4F41-8120-4E50683A0D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31257" y="3305629"/>
            <a:ext cx="312057" cy="312057"/>
          </a:xfrm>
          <a:prstGeom prst="rect">
            <a:avLst/>
          </a:prstGeom>
        </p:spPr>
      </p:pic>
      <p:pic>
        <p:nvPicPr>
          <p:cNvPr id="7" name="Graphic 6" descr="Blind">
            <a:extLst>
              <a:ext uri="{FF2B5EF4-FFF2-40B4-BE49-F238E27FC236}">
                <a16:creationId xmlns:a16="http://schemas.microsoft.com/office/drawing/2014/main" id="{D8BDF208-D53F-4680-900E-F8EB48A88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9485" y="3962400"/>
            <a:ext cx="312057" cy="312057"/>
          </a:xfrm>
          <a:prstGeom prst="rect">
            <a:avLst/>
          </a:prstGeom>
        </p:spPr>
      </p:pic>
      <p:pic>
        <p:nvPicPr>
          <p:cNvPr id="8" name="Graphic 7" descr="Blind">
            <a:extLst>
              <a:ext uri="{FF2B5EF4-FFF2-40B4-BE49-F238E27FC236}">
                <a16:creationId xmlns:a16="http://schemas.microsoft.com/office/drawing/2014/main" id="{27AC7D20-0ABF-4B84-B7B6-CC2E2CC32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94970" y="4296228"/>
            <a:ext cx="312057" cy="312057"/>
          </a:xfrm>
          <a:prstGeom prst="rect">
            <a:avLst/>
          </a:prstGeom>
        </p:spPr>
      </p:pic>
      <p:pic>
        <p:nvPicPr>
          <p:cNvPr id="9" name="Graphic 8" descr="Blind">
            <a:extLst>
              <a:ext uri="{FF2B5EF4-FFF2-40B4-BE49-F238E27FC236}">
                <a16:creationId xmlns:a16="http://schemas.microsoft.com/office/drawing/2014/main" id="{D8536D06-77E1-44F3-8141-D26DC706AC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7715" y="4622798"/>
            <a:ext cx="312057" cy="312057"/>
          </a:xfrm>
          <a:prstGeom prst="rect">
            <a:avLst/>
          </a:prstGeom>
        </p:spPr>
      </p:pic>
      <p:pic>
        <p:nvPicPr>
          <p:cNvPr id="10" name="Graphic 9" descr="Blind">
            <a:extLst>
              <a:ext uri="{FF2B5EF4-FFF2-40B4-BE49-F238E27FC236}">
                <a16:creationId xmlns:a16="http://schemas.microsoft.com/office/drawing/2014/main" id="{536ECFA3-2A56-4CFE-A356-C472F624DB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7714" y="5001593"/>
            <a:ext cx="312057" cy="312057"/>
          </a:xfrm>
          <a:prstGeom prst="rect">
            <a:avLst/>
          </a:prstGeom>
        </p:spPr>
      </p:pic>
      <p:pic>
        <p:nvPicPr>
          <p:cNvPr id="11" name="Graphic 10" descr="Blind">
            <a:extLst>
              <a:ext uri="{FF2B5EF4-FFF2-40B4-BE49-F238E27FC236}">
                <a16:creationId xmlns:a16="http://schemas.microsoft.com/office/drawing/2014/main" id="{548C7B7D-23CF-439E-B8B3-AD36AF5F5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4085" y="5313650"/>
            <a:ext cx="312057" cy="312057"/>
          </a:xfrm>
          <a:prstGeom prst="rect">
            <a:avLst/>
          </a:prstGeom>
        </p:spPr>
      </p:pic>
      <p:pic>
        <p:nvPicPr>
          <p:cNvPr id="12" name="Graphic 11" descr="Blind">
            <a:extLst>
              <a:ext uri="{FF2B5EF4-FFF2-40B4-BE49-F238E27FC236}">
                <a16:creationId xmlns:a16="http://schemas.microsoft.com/office/drawing/2014/main" id="{C563EB01-3890-4FF5-8F96-3822F81E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46942" y="5625707"/>
            <a:ext cx="312057" cy="312057"/>
          </a:xfrm>
          <a:prstGeom prst="rect">
            <a:avLst/>
          </a:prstGeom>
        </p:spPr>
      </p:pic>
      <p:pic>
        <p:nvPicPr>
          <p:cNvPr id="13" name="Graphic 12" descr="Blind">
            <a:extLst>
              <a:ext uri="{FF2B5EF4-FFF2-40B4-BE49-F238E27FC236}">
                <a16:creationId xmlns:a16="http://schemas.microsoft.com/office/drawing/2014/main" id="{71467EE6-A401-4E22-8BA7-01659F83F0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5457" y="2759136"/>
            <a:ext cx="312057" cy="312057"/>
          </a:xfrm>
          <a:prstGeom prst="rect">
            <a:avLst/>
          </a:prstGeom>
        </p:spPr>
      </p:pic>
      <p:pic>
        <p:nvPicPr>
          <p:cNvPr id="14" name="Graphic 13" descr="Blind">
            <a:extLst>
              <a:ext uri="{FF2B5EF4-FFF2-40B4-BE49-F238E27FC236}">
                <a16:creationId xmlns:a16="http://schemas.microsoft.com/office/drawing/2014/main" id="{995AC095-9428-4BFC-8013-39D6DC40D6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5457" y="3067564"/>
            <a:ext cx="312057" cy="312057"/>
          </a:xfrm>
          <a:prstGeom prst="rect">
            <a:avLst/>
          </a:prstGeom>
        </p:spPr>
      </p:pic>
      <p:pic>
        <p:nvPicPr>
          <p:cNvPr id="15" name="Graphic 14" descr="Blind">
            <a:extLst>
              <a:ext uri="{FF2B5EF4-FFF2-40B4-BE49-F238E27FC236}">
                <a16:creationId xmlns:a16="http://schemas.microsoft.com/office/drawing/2014/main" id="{D41B6398-F0F5-45D5-A711-4A71EC913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1828" y="3339707"/>
            <a:ext cx="312057" cy="312057"/>
          </a:xfrm>
          <a:prstGeom prst="rect">
            <a:avLst/>
          </a:prstGeom>
        </p:spPr>
      </p:pic>
      <p:pic>
        <p:nvPicPr>
          <p:cNvPr id="16" name="Graphic 15" descr="Blind">
            <a:extLst>
              <a:ext uri="{FF2B5EF4-FFF2-40B4-BE49-F238E27FC236}">
                <a16:creationId xmlns:a16="http://schemas.microsoft.com/office/drawing/2014/main" id="{CD4DDAC4-F3ED-4C12-B74C-77DF01ED3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1827" y="3651764"/>
            <a:ext cx="312057" cy="31205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860371C-E185-477E-B550-4F370D57F3D5}"/>
              </a:ext>
            </a:extLst>
          </p:cNvPr>
          <p:cNvSpPr txBox="1"/>
          <p:nvPr/>
        </p:nvSpPr>
        <p:spPr>
          <a:xfrm>
            <a:off x="1411513" y="2733292"/>
            <a:ext cx="87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rgbClr val="DE7890"/>
                </a:solidFill>
              </a:rPr>
              <a:t>Región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645BB7-BF91-40D8-9CDD-3A366B7F674F}"/>
              </a:ext>
            </a:extLst>
          </p:cNvPr>
          <p:cNvSpPr txBox="1"/>
          <p:nvPr/>
        </p:nvSpPr>
        <p:spPr>
          <a:xfrm>
            <a:off x="1407885" y="3640493"/>
            <a:ext cx="87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rgbClr val="DE7890"/>
                </a:solidFill>
              </a:rPr>
              <a:t>Clase</a:t>
            </a:r>
          </a:p>
        </p:txBody>
      </p:sp>
      <p:pic>
        <p:nvPicPr>
          <p:cNvPr id="19" name="Graphic 18" descr="Blind">
            <a:extLst>
              <a:ext uri="{FF2B5EF4-FFF2-40B4-BE49-F238E27FC236}">
                <a16:creationId xmlns:a16="http://schemas.microsoft.com/office/drawing/2014/main" id="{EC41077D-E617-467F-9081-7183DFE3C2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5457" y="4232335"/>
            <a:ext cx="312057" cy="312057"/>
          </a:xfrm>
          <a:prstGeom prst="rect">
            <a:avLst/>
          </a:prstGeom>
        </p:spPr>
      </p:pic>
      <p:pic>
        <p:nvPicPr>
          <p:cNvPr id="20" name="Graphic 19" descr="Blind">
            <a:extLst>
              <a:ext uri="{FF2B5EF4-FFF2-40B4-BE49-F238E27FC236}">
                <a16:creationId xmlns:a16="http://schemas.microsoft.com/office/drawing/2014/main" id="{FBC898AB-9C3B-46CC-A932-45E5FF94B1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3687" y="4571997"/>
            <a:ext cx="312057" cy="31205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DF9A4DE-7615-4CBE-B887-B5C5CB27BB32}"/>
              </a:ext>
            </a:extLst>
          </p:cNvPr>
          <p:cNvSpPr txBox="1"/>
          <p:nvPr/>
        </p:nvSpPr>
        <p:spPr>
          <a:xfrm>
            <a:off x="6299201" y="4862218"/>
            <a:ext cx="8708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>
                <a:solidFill>
                  <a:srgbClr val="DE7890"/>
                </a:solidFill>
              </a:rPr>
              <a:t>DIA_REF</a:t>
            </a:r>
          </a:p>
        </p:txBody>
      </p:sp>
      <p:pic>
        <p:nvPicPr>
          <p:cNvPr id="22" name="Graphic 21" descr="Blind">
            <a:extLst>
              <a:ext uri="{FF2B5EF4-FFF2-40B4-BE49-F238E27FC236}">
                <a16:creationId xmlns:a16="http://schemas.microsoft.com/office/drawing/2014/main" id="{975C891D-2B98-4A23-908C-8BBA27A4B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0058" y="5144528"/>
            <a:ext cx="333828" cy="33382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E2A0547-D3B0-44A4-92A3-7C535496EF92}"/>
              </a:ext>
            </a:extLst>
          </p:cNvPr>
          <p:cNvSpPr/>
          <p:nvPr/>
        </p:nvSpPr>
        <p:spPr>
          <a:xfrm>
            <a:off x="7004940" y="5463844"/>
            <a:ext cx="6505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DE7890"/>
                </a:solidFill>
              </a:rPr>
              <a:t>Orden</a:t>
            </a:r>
          </a:p>
        </p:txBody>
      </p:sp>
      <p:pic>
        <p:nvPicPr>
          <p:cNvPr id="24" name="Graphic 23" descr="Blind">
            <a:extLst>
              <a:ext uri="{FF2B5EF4-FFF2-40B4-BE49-F238E27FC236}">
                <a16:creationId xmlns:a16="http://schemas.microsoft.com/office/drawing/2014/main" id="{9C3C4F4B-8F2C-4955-975F-344D0CC696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30144" y="5731642"/>
            <a:ext cx="333828" cy="33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389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584A203-58ED-41A7-A822-202CC88F9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5141" y="2012176"/>
            <a:ext cx="8824688" cy="4046680"/>
          </a:xfrm>
          <a:prstGeom prst="rect">
            <a:avLst/>
          </a:prstGeom>
        </p:spPr>
      </p:pic>
      <p:pic>
        <p:nvPicPr>
          <p:cNvPr id="3" name="Graphic 2" descr="Blind">
            <a:extLst>
              <a:ext uri="{FF2B5EF4-FFF2-40B4-BE49-F238E27FC236}">
                <a16:creationId xmlns:a16="http://schemas.microsoft.com/office/drawing/2014/main" id="{3EEEB3F7-2A02-476A-BCE1-9099AB2410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00" y="660401"/>
            <a:ext cx="1037772" cy="103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919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76C795-FF6D-4A86-BF52-41BC172FF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283" y="976087"/>
            <a:ext cx="8659433" cy="27435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9DDF3AD-0FB5-4D6A-8757-558874B73ECC}"/>
              </a:ext>
            </a:extLst>
          </p:cNvPr>
          <p:cNvSpPr/>
          <p:nvPr/>
        </p:nvSpPr>
        <p:spPr>
          <a:xfrm>
            <a:off x="242283" y="329756"/>
            <a:ext cx="8538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363636"/>
                </a:solidFill>
                <a:latin typeface="Open Sans"/>
              </a:rPr>
              <a:t>Data File: CAPITULO B. CONDICIONES DE LA VIVIENDA</a:t>
            </a:r>
            <a:endParaRPr lang="en-GB" b="1" i="0" dirty="0">
              <a:solidFill>
                <a:srgbClr val="363636"/>
              </a:solidFill>
              <a:effectLst/>
              <a:latin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54F33A-0FB0-4B11-A8C7-8048883F292D}"/>
              </a:ext>
            </a:extLst>
          </p:cNvPr>
          <p:cNvSpPr txBox="1"/>
          <p:nvPr/>
        </p:nvSpPr>
        <p:spPr>
          <a:xfrm>
            <a:off x="2351312" y="4560742"/>
            <a:ext cx="116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DE7890"/>
                </a:solidFill>
              </a:rPr>
              <a:t>Región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A50C6A-9110-4699-B1CA-C959B619096F}"/>
              </a:ext>
            </a:extLst>
          </p:cNvPr>
          <p:cNvSpPr txBox="1"/>
          <p:nvPr/>
        </p:nvSpPr>
        <p:spPr>
          <a:xfrm>
            <a:off x="3773714" y="4560742"/>
            <a:ext cx="116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DE7890"/>
                </a:solidFill>
              </a:rPr>
              <a:t>Clase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C3544C-C6FA-4BDD-8F8A-EBFACF064368}"/>
              </a:ext>
            </a:extLst>
          </p:cNvPr>
          <p:cNvSpPr txBox="1"/>
          <p:nvPr/>
        </p:nvSpPr>
        <p:spPr>
          <a:xfrm>
            <a:off x="5196116" y="4560742"/>
            <a:ext cx="116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DE7890"/>
                </a:solidFill>
              </a:rPr>
              <a:t>DIA_REF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BD4F26-B48E-4898-989E-5C7A11842E64}"/>
              </a:ext>
            </a:extLst>
          </p:cNvPr>
          <p:cNvSpPr txBox="1"/>
          <p:nvPr/>
        </p:nvSpPr>
        <p:spPr>
          <a:xfrm>
            <a:off x="4376055" y="3971266"/>
            <a:ext cx="116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332ED7-5945-46D6-ACB6-B64AAAB2D2F0}"/>
              </a:ext>
            </a:extLst>
          </p:cNvPr>
          <p:cNvSpPr txBox="1"/>
          <p:nvPr/>
        </p:nvSpPr>
        <p:spPr>
          <a:xfrm>
            <a:off x="6768118" y="4560742"/>
            <a:ext cx="11611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DE7890"/>
                </a:solidFill>
              </a:rPr>
              <a:t>F_EXP</a:t>
            </a:r>
          </a:p>
        </p:txBody>
      </p:sp>
    </p:spTree>
    <p:extLst>
      <p:ext uri="{BB962C8B-B14F-4D97-AF65-F5344CB8AC3E}">
        <p14:creationId xmlns:p14="http://schemas.microsoft.com/office/powerpoint/2010/main" val="754291199"/>
      </p:ext>
    </p:extLst>
  </p:cSld>
  <p:clrMapOvr>
    <a:masterClrMapping/>
  </p:clrMapOvr>
</p:sld>
</file>

<file path=ppt/theme/theme1.xml><?xml version="1.0" encoding="utf-8"?>
<a:theme xmlns:a="http://schemas.openxmlformats.org/drawingml/2006/main" name="ESTILO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TILO 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14561</TotalTime>
  <Words>393</Words>
  <Application>Microsoft Office PowerPoint</Application>
  <PresentationFormat>On-screen Show (4:3)</PresentationFormat>
  <Paragraphs>41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Open Sans</vt:lpstr>
      <vt:lpstr>Wingdings</vt:lpstr>
      <vt:lpstr>ESTILO 1</vt:lpstr>
      <vt:lpstr>ESTILO 2</vt:lpstr>
      <vt:lpstr>Encuesta Nacional de Uso del tiempo: antecedentes y descripción</vt:lpstr>
      <vt:lpstr>Ley 1413 de 2010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Usuario de Microsoft Office</dc:creator>
  <cp:lastModifiedBy>Paola García</cp:lastModifiedBy>
  <cp:revision>63</cp:revision>
  <dcterms:created xsi:type="dcterms:W3CDTF">2019-05-21T04:55:41Z</dcterms:created>
  <dcterms:modified xsi:type="dcterms:W3CDTF">2020-02-29T12:59:07Z</dcterms:modified>
</cp:coreProperties>
</file>